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3"/>
    <p:sldMasterId id="2147483666" r:id="rId4"/>
  </p:sldMasterIdLst>
  <p:notesMasterIdLst>
    <p:notesMasterId r:id="rId7"/>
  </p:notesMasterIdLst>
  <p:handoutMasterIdLst>
    <p:handoutMasterId r:id="rId26"/>
  </p:handoutMasterIdLst>
  <p:sldIdLst>
    <p:sldId id="3228" r:id="rId5"/>
    <p:sldId id="3299" r:id="rId6"/>
    <p:sldId id="548" r:id="rId8"/>
    <p:sldId id="3288" r:id="rId9"/>
    <p:sldId id="3308" r:id="rId10"/>
    <p:sldId id="3261" r:id="rId11"/>
    <p:sldId id="3289" r:id="rId12"/>
    <p:sldId id="3290" r:id="rId13"/>
    <p:sldId id="3291" r:id="rId14"/>
    <p:sldId id="3293" r:id="rId15"/>
    <p:sldId id="3294" r:id="rId16"/>
    <p:sldId id="3296" r:id="rId17"/>
    <p:sldId id="3297" r:id="rId18"/>
    <p:sldId id="3300" r:id="rId19"/>
    <p:sldId id="3301" r:id="rId20"/>
    <p:sldId id="3302" r:id="rId21"/>
    <p:sldId id="3303" r:id="rId22"/>
    <p:sldId id="3304" r:id="rId23"/>
    <p:sldId id="3305" r:id="rId24"/>
    <p:sldId id="3306" r:id="rId25"/>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8" userDrawn="1">
          <p15:clr>
            <a:srgbClr val="A4A3A4"/>
          </p15:clr>
        </p15:guide>
        <p15:guide id="2" pos="379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78C3"/>
    <a:srgbClr val="1A78C2"/>
    <a:srgbClr val="1B6299"/>
    <a:srgbClr val="8609AD"/>
    <a:srgbClr val="1C6299"/>
    <a:srgbClr val="1B6298"/>
    <a:srgbClr val="96C4D1"/>
    <a:srgbClr val="6F3A97"/>
    <a:srgbClr val="D7E0E6"/>
    <a:srgbClr val="286B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68" autoAdjust="0"/>
    <p:restoredTop sz="94660"/>
  </p:normalViewPr>
  <p:slideViewPr>
    <p:cSldViewPr snapToGrid="0" showGuides="1">
      <p:cViewPr>
        <p:scale>
          <a:sx n="66" d="100"/>
          <a:sy n="66" d="100"/>
        </p:scale>
        <p:origin x="888" y="579"/>
      </p:cViewPr>
      <p:guideLst>
        <p:guide orient="horz" pos="2148"/>
        <p:guide pos="3791"/>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notesMaster" Target="notesMasters/notesMaster1.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0" Type="http://schemas.openxmlformats.org/officeDocument/2006/relationships/tags" Target="tags/tag38.xml"/><Relationship Id="rId3" Type="http://schemas.openxmlformats.org/officeDocument/2006/relationships/slideMaster" Target="slideMasters/slideMaster2.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handoutMaster" Target="handoutMasters/handoutMaster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893C12-D317-442F-945E-D6517EECB5C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933A62-8780-4CAA-8D19-25292B7F568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1"/>
            <a:ext cx="3932238" cy="1600199"/>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183190" y="987428"/>
            <a:ext cx="6172199"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839788" y="2057401"/>
            <a:ext cx="3932238" cy="3811588"/>
          </a:xfrm>
        </p:spPr>
        <p:txBody>
          <a:bodyPr/>
          <a:lstStyle>
            <a:lvl1pPr marL="0" indent="0">
              <a:buNone/>
              <a:defRPr sz="1600"/>
            </a:lvl1pPr>
            <a:lvl2pPr marL="457200" indent="0">
              <a:buNone/>
              <a:defRPr sz="1400"/>
            </a:lvl2pPr>
            <a:lvl3pPr marL="913765" indent="0">
              <a:buNone/>
              <a:defRPr sz="1200"/>
            </a:lvl3pPr>
            <a:lvl4pPr marL="1370965" indent="0">
              <a:buNone/>
              <a:defRPr sz="1000"/>
            </a:lvl4pPr>
            <a:lvl5pPr marL="1827530" indent="0">
              <a:buNone/>
              <a:defRPr sz="1000"/>
            </a:lvl5pPr>
            <a:lvl6pPr marL="2284730" indent="0">
              <a:buNone/>
              <a:defRPr sz="1000"/>
            </a:lvl6pPr>
            <a:lvl7pPr marL="2741930" indent="0">
              <a:buNone/>
              <a:defRPr sz="1000"/>
            </a:lvl7pPr>
            <a:lvl8pPr marL="3198495" indent="0">
              <a:buNone/>
              <a:defRPr sz="1000"/>
            </a:lvl8pPr>
            <a:lvl9pPr marL="3655695"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1"/>
            <a:ext cx="3932238" cy="1600199"/>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90" y="987428"/>
            <a:ext cx="6172199" cy="4873625"/>
          </a:xfrm>
        </p:spPr>
        <p:txBody>
          <a:bodyPr anchor="t"/>
          <a:lstStyle>
            <a:lvl1pPr marL="0" indent="0">
              <a:buNone/>
              <a:defRPr sz="3200"/>
            </a:lvl1pPr>
            <a:lvl2pPr marL="457200" indent="0">
              <a:buNone/>
              <a:defRPr sz="2800"/>
            </a:lvl2pPr>
            <a:lvl3pPr marL="913765" indent="0">
              <a:buNone/>
              <a:defRPr sz="2400"/>
            </a:lvl3pPr>
            <a:lvl4pPr marL="1370965" indent="0">
              <a:buNone/>
              <a:defRPr sz="2000"/>
            </a:lvl4pPr>
            <a:lvl5pPr marL="1827530" indent="0">
              <a:buNone/>
              <a:defRPr sz="2000"/>
            </a:lvl5pPr>
            <a:lvl6pPr marL="2284730" indent="0">
              <a:buNone/>
              <a:defRPr sz="2000"/>
            </a:lvl6pPr>
            <a:lvl7pPr marL="2741930" indent="0">
              <a:buNone/>
              <a:defRPr sz="2000"/>
            </a:lvl7pPr>
            <a:lvl8pPr marL="3198495" indent="0">
              <a:buNone/>
              <a:defRPr sz="2000"/>
            </a:lvl8pPr>
            <a:lvl9pPr marL="3655695"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839788" y="2057401"/>
            <a:ext cx="3932238" cy="3811588"/>
          </a:xfrm>
        </p:spPr>
        <p:txBody>
          <a:bodyPr/>
          <a:lstStyle>
            <a:lvl1pPr marL="0" indent="0">
              <a:buNone/>
              <a:defRPr sz="1600"/>
            </a:lvl1pPr>
            <a:lvl2pPr marL="457200" indent="0">
              <a:buNone/>
              <a:defRPr sz="1400"/>
            </a:lvl2pPr>
            <a:lvl3pPr marL="913765" indent="0">
              <a:buNone/>
              <a:defRPr sz="1200"/>
            </a:lvl3pPr>
            <a:lvl4pPr marL="1370965" indent="0">
              <a:buNone/>
              <a:defRPr sz="1000"/>
            </a:lvl4pPr>
            <a:lvl5pPr marL="1827530" indent="0">
              <a:buNone/>
              <a:defRPr sz="1000"/>
            </a:lvl5pPr>
            <a:lvl6pPr marL="2284730" indent="0">
              <a:buNone/>
              <a:defRPr sz="1000"/>
            </a:lvl6pPr>
            <a:lvl7pPr marL="2741930" indent="0">
              <a:buNone/>
              <a:defRPr sz="1000"/>
            </a:lvl7pPr>
            <a:lvl8pPr marL="3198495" indent="0">
              <a:buNone/>
              <a:defRPr sz="1000"/>
            </a:lvl8pPr>
            <a:lvl9pPr marL="3655695"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8"/>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38202" y="365128"/>
            <a:ext cx="7734301"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Tree>
  </p:cSld>
  <p:clrMapOvr>
    <a:masterClrMapping/>
  </p:clrMapOvr>
  <p:transition spd="slow" advClick="0" advTm="1000">
    <p:randomBar dir="ver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3_空白">
    <p:bg>
      <p:bgRef idx="1001">
        <a:schemeClr val="bg1"/>
      </p:bgRef>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C6DC35-3D39-4E5D-813A-1465AB5946E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1BC6EB1-3B9C-423A-A463-BABF6B6D69D7}"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2" y="1122364"/>
            <a:ext cx="9144000" cy="2387600"/>
          </a:xfrm>
        </p:spPr>
        <p:txBody>
          <a:bodyPr anchor="b"/>
          <a:lstStyle>
            <a:lvl1pPr algn="ctr">
              <a:defRPr sz="5995"/>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524002" y="3602038"/>
            <a:ext cx="9144000" cy="1655763"/>
          </a:xfrm>
        </p:spPr>
        <p:txBody>
          <a:bodyPr/>
          <a:lstStyle>
            <a:lvl1pPr marL="0" indent="0" algn="ctr">
              <a:buNone/>
              <a:defRPr sz="2400"/>
            </a:lvl1pPr>
            <a:lvl2pPr marL="457200" indent="0" algn="ctr">
              <a:buNone/>
              <a:defRPr sz="2000"/>
            </a:lvl2pPr>
            <a:lvl3pPr marL="913765" indent="0" algn="ctr">
              <a:buNone/>
              <a:defRPr sz="1800"/>
            </a:lvl3pPr>
            <a:lvl4pPr marL="1370965" indent="0" algn="ctr">
              <a:buNone/>
              <a:defRPr sz="1600"/>
            </a:lvl4pPr>
            <a:lvl5pPr marL="1827530" indent="0" algn="ctr">
              <a:buNone/>
              <a:defRPr sz="1600"/>
            </a:lvl5pPr>
            <a:lvl6pPr marL="2284730" indent="0" algn="ctr">
              <a:buNone/>
              <a:defRPr sz="1600"/>
            </a:lvl6pPr>
            <a:lvl7pPr marL="2741930" indent="0" algn="ctr">
              <a:buNone/>
              <a:defRPr sz="1600"/>
            </a:lvl7pPr>
            <a:lvl8pPr marL="3198495" indent="0" algn="ctr">
              <a:buNone/>
              <a:defRPr sz="1600"/>
            </a:lvl8pPr>
            <a:lvl9pPr marL="3655695"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1"/>
            <a:ext cx="10515600" cy="2852737"/>
          </a:xfrm>
        </p:spPr>
        <p:txBody>
          <a:bodyPr anchor="b"/>
          <a:lstStyle>
            <a:lvl1pPr>
              <a:defRPr sz="5995"/>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3765" indent="0">
              <a:buNone/>
              <a:defRPr sz="1800">
                <a:solidFill>
                  <a:schemeClr val="tx1">
                    <a:tint val="75000"/>
                  </a:schemeClr>
                </a:solidFill>
              </a:defRPr>
            </a:lvl3pPr>
            <a:lvl4pPr marL="1370965" indent="0">
              <a:buNone/>
              <a:defRPr sz="1600">
                <a:solidFill>
                  <a:schemeClr val="tx1">
                    <a:tint val="75000"/>
                  </a:schemeClr>
                </a:solidFill>
              </a:defRPr>
            </a:lvl4pPr>
            <a:lvl5pPr marL="1827530" indent="0">
              <a:buNone/>
              <a:defRPr sz="1600">
                <a:solidFill>
                  <a:schemeClr val="tx1">
                    <a:tint val="75000"/>
                  </a:schemeClr>
                </a:solidFill>
              </a:defRPr>
            </a:lvl5pPr>
            <a:lvl6pPr marL="2284730" indent="0">
              <a:buNone/>
              <a:defRPr sz="1600">
                <a:solidFill>
                  <a:schemeClr val="tx1">
                    <a:tint val="75000"/>
                  </a:schemeClr>
                </a:solidFill>
              </a:defRPr>
            </a:lvl6pPr>
            <a:lvl7pPr marL="2741930" indent="0">
              <a:buNone/>
              <a:defRPr sz="1600">
                <a:solidFill>
                  <a:schemeClr val="tx1">
                    <a:tint val="75000"/>
                  </a:schemeClr>
                </a:solidFill>
              </a:defRPr>
            </a:lvl7pPr>
            <a:lvl8pPr marL="3198495" indent="0">
              <a:buNone/>
              <a:defRPr sz="1600">
                <a:solidFill>
                  <a:schemeClr val="tx1">
                    <a:tint val="75000"/>
                  </a:schemeClr>
                </a:solidFill>
              </a:defRPr>
            </a:lvl8pPr>
            <a:lvl9pPr marL="3655695" indent="0">
              <a:buNone/>
              <a:defRPr sz="16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838201" y="1825627"/>
            <a:ext cx="5181600" cy="4351339"/>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6172201" y="1825627"/>
            <a:ext cx="5181600" cy="4351339"/>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9"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9790" y="1681163"/>
            <a:ext cx="5157786" cy="823912"/>
          </a:xfrm>
        </p:spPr>
        <p:txBody>
          <a:bodyPr anchor="b"/>
          <a:lstStyle>
            <a:lvl1pPr marL="0" indent="0">
              <a:buNone/>
              <a:defRPr sz="2400" b="1"/>
            </a:lvl1pPr>
            <a:lvl2pPr marL="457200" indent="0">
              <a:buNone/>
              <a:defRPr sz="2000" b="1"/>
            </a:lvl2pPr>
            <a:lvl3pPr marL="913765" indent="0">
              <a:buNone/>
              <a:defRPr sz="1800" b="1"/>
            </a:lvl3pPr>
            <a:lvl4pPr marL="1370965" indent="0">
              <a:buNone/>
              <a:defRPr sz="1600" b="1"/>
            </a:lvl4pPr>
            <a:lvl5pPr marL="1827530" indent="0">
              <a:buNone/>
              <a:defRPr sz="1600" b="1"/>
            </a:lvl5pPr>
            <a:lvl6pPr marL="2284730" indent="0">
              <a:buNone/>
              <a:defRPr sz="1600" b="1"/>
            </a:lvl6pPr>
            <a:lvl7pPr marL="2741930" indent="0">
              <a:buNone/>
              <a:defRPr sz="1600" b="1"/>
            </a:lvl7pPr>
            <a:lvl8pPr marL="3198495" indent="0">
              <a:buNone/>
              <a:defRPr sz="1600" b="1"/>
            </a:lvl8pPr>
            <a:lvl9pPr marL="3655695" indent="0">
              <a:buNone/>
              <a:defRPr sz="16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839790" y="2505076"/>
            <a:ext cx="5157786"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6172201" y="1681163"/>
            <a:ext cx="5183189" cy="823912"/>
          </a:xfrm>
        </p:spPr>
        <p:txBody>
          <a:bodyPr anchor="b"/>
          <a:lstStyle>
            <a:lvl1pPr marL="0" indent="0">
              <a:buNone/>
              <a:defRPr sz="2400" b="1"/>
            </a:lvl1pPr>
            <a:lvl2pPr marL="457200" indent="0">
              <a:buNone/>
              <a:defRPr sz="2000" b="1"/>
            </a:lvl2pPr>
            <a:lvl3pPr marL="913765" indent="0">
              <a:buNone/>
              <a:defRPr sz="1800" b="1"/>
            </a:lvl3pPr>
            <a:lvl4pPr marL="1370965" indent="0">
              <a:buNone/>
              <a:defRPr sz="1600" b="1"/>
            </a:lvl4pPr>
            <a:lvl5pPr marL="1827530" indent="0">
              <a:buNone/>
              <a:defRPr sz="1600" b="1"/>
            </a:lvl5pPr>
            <a:lvl6pPr marL="2284730" indent="0">
              <a:buNone/>
              <a:defRPr sz="1600" b="1"/>
            </a:lvl6pPr>
            <a:lvl7pPr marL="2741930" indent="0">
              <a:buNone/>
              <a:defRPr sz="1600" b="1"/>
            </a:lvl7pPr>
            <a:lvl8pPr marL="3198495" indent="0">
              <a:buNone/>
              <a:defRPr sz="1600" b="1"/>
            </a:lvl8pPr>
            <a:lvl9pPr marL="3655695" indent="0">
              <a:buNone/>
              <a:defRPr sz="16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6172201" y="2505076"/>
            <a:ext cx="5183189"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slideLayout" Target="../slideLayouts/slideLayout12.xml"/><Relationship Id="rId7" Type="http://schemas.openxmlformats.org/officeDocument/2006/relationships/slideLayout" Target="../slideLayouts/slideLayout11.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 Id="rId3" Type="http://schemas.openxmlformats.org/officeDocument/2006/relationships/slideLayout" Target="../slideLayouts/slideLayout7.xml"/><Relationship Id="rId2" Type="http://schemas.openxmlformats.org/officeDocument/2006/relationships/slideLayout" Target="../slideLayouts/slideLayout6.xml"/><Relationship Id="rId13" Type="http://schemas.openxmlformats.org/officeDocument/2006/relationships/theme" Target="../theme/theme2.xml"/><Relationship Id="rId12" Type="http://schemas.openxmlformats.org/officeDocument/2006/relationships/slideLayout" Target="../slideLayouts/slideLayout16.xml"/><Relationship Id="rId11" Type="http://schemas.openxmlformats.org/officeDocument/2006/relationships/slideLayout" Target="../slideLayouts/slideLayout15.xml"/><Relationship Id="rId10" Type="http://schemas.openxmlformats.org/officeDocument/2006/relationships/slideLayout" Target="../slideLayouts/slideLayout14.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4" Type="http://schemas.openxmlformats.org/officeDocument/2006/relationships/theme" Target="../theme/theme3.xml"/><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1" y="1825627"/>
            <a:ext cx="10515600" cy="4351339"/>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B72DE3-FE0A-428A-AB10-325226F2F564}" type="datetimeFigureOut">
              <a:rPr lang="zh-CN" altLang="en-US" smtClean="0"/>
            </a:fld>
            <a:endParaRPr lang="zh-CN" altLang="en-US"/>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2C7F20-4EEE-4847-AC76-B538472E8A3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Lst>
  <p:transition spd="slow" advClick="0" advTm="1000">
    <p:randomBar dir="vert"/>
  </p:transition>
  <p:txStyles>
    <p:titleStyle>
      <a:lvl1pPr algn="l" defTabSz="913765" rtl="0" eaLnBrk="1" latinLnBrk="0" hangingPunct="1">
        <a:lnSpc>
          <a:spcPct val="90000"/>
        </a:lnSpc>
        <a:spcBef>
          <a:spcPct val="0"/>
        </a:spcBef>
        <a:buNone/>
        <a:defRPr sz="4395"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165"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365"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1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3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09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29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7530" algn="l" defTabSz="913765" rtl="0" eaLnBrk="1" latinLnBrk="0" hangingPunct="1">
        <a:defRPr sz="1800" kern="1200">
          <a:solidFill>
            <a:schemeClr val="tx1"/>
          </a:solidFill>
          <a:latin typeface="+mn-lt"/>
          <a:ea typeface="+mn-ea"/>
          <a:cs typeface="+mn-cs"/>
        </a:defRPr>
      </a:lvl5pPr>
      <a:lvl6pPr marL="2284730"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8495" algn="l" defTabSz="913765" rtl="0" eaLnBrk="1" latinLnBrk="0" hangingPunct="1">
        <a:defRPr sz="1800" kern="1200">
          <a:solidFill>
            <a:schemeClr val="tx1"/>
          </a:solidFill>
          <a:latin typeface="+mn-lt"/>
          <a:ea typeface="+mn-ea"/>
          <a:cs typeface="+mn-cs"/>
        </a:defRPr>
      </a:lvl8pPr>
      <a:lvl9pPr marL="3655695" algn="l" defTabSz="91376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389" y="365780"/>
            <a:ext cx="10515224" cy="1324636"/>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389" y="1825890"/>
            <a:ext cx="10515224" cy="4351729"/>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389" y="6356747"/>
            <a:ext cx="2742447" cy="364275"/>
          </a:xfrm>
          <a:prstGeom prst="rect">
            <a:avLst/>
          </a:prstGeom>
        </p:spPr>
        <p:txBody>
          <a:bodyPr vert="horz" lIns="91440" tIns="45720" rIns="91440" bIns="45720" rtlCol="0" anchor="ctr"/>
          <a:lstStyle>
            <a:lvl1pPr algn="l">
              <a:defRPr sz="1140">
                <a:solidFill>
                  <a:schemeClr val="tx1">
                    <a:tint val="75000"/>
                  </a:schemeClr>
                </a:solidFill>
              </a:defRPr>
            </a:lvl1pPr>
          </a:lstStyle>
          <a:p>
            <a:fld id="{43A93E93-166D-47F5-9EF1-ACEABE24AEEA}" type="datetimeFigureOut">
              <a:rPr lang="zh-CN" altLang="en-US" smtClean="0"/>
            </a:fld>
            <a:endParaRPr lang="zh-CN" altLang="en-US"/>
          </a:p>
        </p:txBody>
      </p:sp>
      <p:sp>
        <p:nvSpPr>
          <p:cNvPr id="5" name="页脚占位符 4"/>
          <p:cNvSpPr>
            <a:spLocks noGrp="1"/>
          </p:cNvSpPr>
          <p:nvPr>
            <p:ph type="ftr" sz="quarter" idx="3"/>
          </p:nvPr>
        </p:nvSpPr>
        <p:spPr>
          <a:xfrm>
            <a:off x="4038413" y="6356747"/>
            <a:ext cx="4115176" cy="364275"/>
          </a:xfrm>
          <a:prstGeom prst="rect">
            <a:avLst/>
          </a:prstGeom>
        </p:spPr>
        <p:txBody>
          <a:bodyPr vert="horz" lIns="91440" tIns="45720" rIns="91440" bIns="45720" rtlCol="0" anchor="ctr"/>
          <a:lstStyle>
            <a:lvl1pPr algn="ctr">
              <a:defRPr sz="114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1166" y="6356747"/>
            <a:ext cx="2742447" cy="364275"/>
          </a:xfrm>
          <a:prstGeom prst="rect">
            <a:avLst/>
          </a:prstGeom>
        </p:spPr>
        <p:txBody>
          <a:bodyPr vert="horz" lIns="91440" tIns="45720" rIns="91440" bIns="45720" rtlCol="0" anchor="ctr"/>
          <a:lstStyle>
            <a:lvl1pPr algn="r">
              <a:defRPr sz="1140">
                <a:solidFill>
                  <a:schemeClr val="tx1">
                    <a:tint val="75000"/>
                  </a:schemeClr>
                </a:solidFill>
              </a:defRPr>
            </a:lvl1pPr>
          </a:lstStyle>
          <a:p>
            <a:fld id="{118D5ACA-62CA-46DB-AD6B-12EDD6D51A2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Ls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ts val="475"/>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5pPr>
      <a:lvl6pPr marL="238379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030"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tags" Target="../tags/tag1.xml"/><Relationship Id="rId4" Type="http://schemas.microsoft.com/office/2007/relationships/hdphoto" Target="../media/image5.wdp"/><Relationship Id="rId3" Type="http://schemas.openxmlformats.org/officeDocument/2006/relationships/image" Target="../media/image4.png"/><Relationship Id="rId2" Type="http://schemas.microsoft.com/office/2007/relationships/hdphoto" Target="../media/image3.wdp"/><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tags" Target="../tags/tag19.xml"/><Relationship Id="rId3" Type="http://schemas.openxmlformats.org/officeDocument/2006/relationships/image" Target="../media/image16.png"/><Relationship Id="rId2" Type="http://schemas.openxmlformats.org/officeDocument/2006/relationships/tags" Target="../tags/tag18.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tags" Target="../tags/tag21.xml"/><Relationship Id="rId3" Type="http://schemas.openxmlformats.org/officeDocument/2006/relationships/image" Target="../media/image24.png"/><Relationship Id="rId2" Type="http://schemas.openxmlformats.org/officeDocument/2006/relationships/tags" Target="../tags/tag20.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9" Type="http://schemas.openxmlformats.org/officeDocument/2006/relationships/image" Target="../media/image29.png"/><Relationship Id="rId8" Type="http://schemas.openxmlformats.org/officeDocument/2006/relationships/tags" Target="../tags/tag25.xml"/><Relationship Id="rId7" Type="http://schemas.openxmlformats.org/officeDocument/2006/relationships/image" Target="../media/image28.png"/><Relationship Id="rId6" Type="http://schemas.openxmlformats.org/officeDocument/2006/relationships/tags" Target="../tags/tag24.xml"/><Relationship Id="rId5" Type="http://schemas.openxmlformats.org/officeDocument/2006/relationships/image" Target="../media/image27.png"/><Relationship Id="rId4" Type="http://schemas.openxmlformats.org/officeDocument/2006/relationships/tags" Target="../tags/tag23.xml"/><Relationship Id="rId3" Type="http://schemas.openxmlformats.org/officeDocument/2006/relationships/image" Target="../media/image26.png"/><Relationship Id="rId2" Type="http://schemas.openxmlformats.org/officeDocument/2006/relationships/tags" Target="../tags/tag22.xml"/><Relationship Id="rId11" Type="http://schemas.openxmlformats.org/officeDocument/2006/relationships/notesSlide" Target="../notesSlides/notesSlide11.xml"/><Relationship Id="rId10" Type="http://schemas.openxmlformats.org/officeDocument/2006/relationships/slideLayout" Target="../slideLayouts/slideLayout4.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tags" Target="../tags/tag27.xml"/><Relationship Id="rId3" Type="http://schemas.openxmlformats.org/officeDocument/2006/relationships/image" Target="../media/image30.png"/><Relationship Id="rId2" Type="http://schemas.openxmlformats.org/officeDocument/2006/relationships/tags" Target="../tags/tag26.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4.xml"/><Relationship Id="rId3" Type="http://schemas.openxmlformats.org/officeDocument/2006/relationships/image" Target="../media/image32.png"/><Relationship Id="rId2" Type="http://schemas.openxmlformats.org/officeDocument/2006/relationships/tags" Target="../tags/tag28.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4.xml"/><Relationship Id="rId3" Type="http://schemas.openxmlformats.org/officeDocument/2006/relationships/image" Target="../media/image33.png"/><Relationship Id="rId2" Type="http://schemas.openxmlformats.org/officeDocument/2006/relationships/tags" Target="../tags/tag29.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4.xml"/><Relationship Id="rId3" Type="http://schemas.openxmlformats.org/officeDocument/2006/relationships/image" Target="../media/image34.png"/><Relationship Id="rId2" Type="http://schemas.openxmlformats.org/officeDocument/2006/relationships/tags" Target="../tags/tag30.xml"/><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tags" Target="../tags/tag32.xml"/><Relationship Id="rId3" Type="http://schemas.openxmlformats.org/officeDocument/2006/relationships/image" Target="../media/image35.png"/><Relationship Id="rId2" Type="http://schemas.openxmlformats.org/officeDocument/2006/relationships/tags" Target="../tags/tag31.xml"/><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9" Type="http://schemas.openxmlformats.org/officeDocument/2006/relationships/notesSlide" Target="../notesSlides/notesSlide17.xml"/><Relationship Id="rId8" Type="http://schemas.openxmlformats.org/officeDocument/2006/relationships/slideLayout" Target="../slideLayouts/slideLayout4.xml"/><Relationship Id="rId7" Type="http://schemas.openxmlformats.org/officeDocument/2006/relationships/image" Target="../media/image39.png"/><Relationship Id="rId6" Type="http://schemas.openxmlformats.org/officeDocument/2006/relationships/tags" Target="../tags/tag35.xml"/><Relationship Id="rId5" Type="http://schemas.openxmlformats.org/officeDocument/2006/relationships/image" Target="../media/image38.png"/><Relationship Id="rId4" Type="http://schemas.openxmlformats.org/officeDocument/2006/relationships/tags" Target="../tags/tag34.xml"/><Relationship Id="rId3" Type="http://schemas.openxmlformats.org/officeDocument/2006/relationships/image" Target="../media/image37.png"/><Relationship Id="rId2" Type="http://schemas.openxmlformats.org/officeDocument/2006/relationships/tags" Target="../tags/tag33.xml"/><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4.xml"/><Relationship Id="rId3" Type="http://schemas.openxmlformats.org/officeDocument/2006/relationships/image" Target="../media/image40.png"/><Relationship Id="rId2" Type="http://schemas.openxmlformats.org/officeDocument/2006/relationships/tags" Target="../tags/tag36.xml"/><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4.xml"/><Relationship Id="rId3" Type="http://schemas.openxmlformats.org/officeDocument/2006/relationships/image" Target="../media/image7.png"/><Relationship Id="rId2" Type="http://schemas.openxmlformats.org/officeDocument/2006/relationships/tags" Target="../tags/tag2.xml"/><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4.xml"/><Relationship Id="rId3" Type="http://schemas.openxmlformats.org/officeDocument/2006/relationships/image" Target="../media/image41.png"/><Relationship Id="rId2" Type="http://schemas.openxmlformats.org/officeDocument/2006/relationships/tags" Target="../tags/tag37.xml"/><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tags" Target="../tags/tag4.xml"/><Relationship Id="rId3" Type="http://schemas.openxmlformats.org/officeDocument/2006/relationships/image" Target="../media/image8.png"/><Relationship Id="rId2" Type="http://schemas.openxmlformats.org/officeDocument/2006/relationships/tags" Target="../tags/tag3.xml"/><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4.xml"/><Relationship Id="rId3" Type="http://schemas.openxmlformats.org/officeDocument/2006/relationships/image" Target="../media/image10.png"/><Relationship Id="rId2" Type="http://schemas.openxmlformats.org/officeDocument/2006/relationships/tags" Target="../tags/tag5.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tags" Target="../tags/tag7.xml"/><Relationship Id="rId3" Type="http://schemas.openxmlformats.org/officeDocument/2006/relationships/image" Target="../media/image11.png"/><Relationship Id="rId2" Type="http://schemas.openxmlformats.org/officeDocument/2006/relationships/tags" Target="../tags/tag6.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4.xml"/><Relationship Id="rId3" Type="http://schemas.openxmlformats.org/officeDocument/2006/relationships/image" Target="../media/image13.png"/><Relationship Id="rId2" Type="http://schemas.openxmlformats.org/officeDocument/2006/relationships/tags" Target="../tags/tag8.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4.xml"/><Relationship Id="rId3" Type="http://schemas.openxmlformats.org/officeDocument/2006/relationships/image" Target="../media/image14.png"/><Relationship Id="rId2" Type="http://schemas.openxmlformats.org/officeDocument/2006/relationships/tags" Target="../tags/tag9.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4.xml"/><Relationship Id="rId3" Type="http://schemas.openxmlformats.org/officeDocument/2006/relationships/image" Target="../media/image15.png"/><Relationship Id="rId2" Type="http://schemas.openxmlformats.org/officeDocument/2006/relationships/tags" Target="../tags/tag10.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tags" Target="../tags/tag14.xml"/><Relationship Id="rId7" Type="http://schemas.openxmlformats.org/officeDocument/2006/relationships/image" Target="../media/image18.png"/><Relationship Id="rId6" Type="http://schemas.openxmlformats.org/officeDocument/2006/relationships/tags" Target="../tags/tag13.xml"/><Relationship Id="rId5" Type="http://schemas.openxmlformats.org/officeDocument/2006/relationships/image" Target="../media/image17.png"/><Relationship Id="rId4" Type="http://schemas.openxmlformats.org/officeDocument/2006/relationships/tags" Target="../tags/tag12.xml"/><Relationship Id="rId3" Type="http://schemas.openxmlformats.org/officeDocument/2006/relationships/image" Target="../media/image16.png"/><Relationship Id="rId2" Type="http://schemas.openxmlformats.org/officeDocument/2006/relationships/tags" Target="../tags/tag11.xml"/><Relationship Id="rId17" Type="http://schemas.openxmlformats.org/officeDocument/2006/relationships/notesSlide" Target="../notesSlides/notesSlide8.xml"/><Relationship Id="rId16" Type="http://schemas.openxmlformats.org/officeDocument/2006/relationships/slideLayout" Target="../slideLayouts/slideLayout4.xml"/><Relationship Id="rId15" Type="http://schemas.openxmlformats.org/officeDocument/2006/relationships/image" Target="../media/image22.png"/><Relationship Id="rId14" Type="http://schemas.openxmlformats.org/officeDocument/2006/relationships/tags" Target="../tags/tag17.xml"/><Relationship Id="rId13" Type="http://schemas.openxmlformats.org/officeDocument/2006/relationships/image" Target="../media/image21.png"/><Relationship Id="rId12" Type="http://schemas.openxmlformats.org/officeDocument/2006/relationships/tags" Target="../tags/tag16.xml"/><Relationship Id="rId11" Type="http://schemas.openxmlformats.org/officeDocument/2006/relationships/image" Target="../media/image20.png"/><Relationship Id="rId10" Type="http://schemas.openxmlformats.org/officeDocument/2006/relationships/tags" Target="../tags/tag15.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5" name="矩形 4"/>
          <p:cNvSpPr/>
          <p:nvPr/>
        </p:nvSpPr>
        <p:spPr>
          <a:xfrm>
            <a:off x="0" y="2546580"/>
            <a:ext cx="12191331" cy="1838567"/>
          </a:xfrm>
          <a:prstGeom prst="rect">
            <a:avLst/>
          </a:prstGeom>
          <a:solidFill>
            <a:srgbClr val="1A78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800" dirty="0">
              <a:solidFill>
                <a:prstClr val="white"/>
              </a:solidFill>
              <a:latin typeface="Calibri" panose="020F0502020204030204"/>
              <a:ea typeface="等线" panose="02010600030101010101" pitchFamily="2" charset="-122"/>
            </a:endParaRPr>
          </a:p>
        </p:txBody>
      </p:sp>
      <p:sp>
        <p:nvSpPr>
          <p:cNvPr id="12" name="椭圆 11"/>
          <p:cNvSpPr/>
          <p:nvPr/>
        </p:nvSpPr>
        <p:spPr>
          <a:xfrm>
            <a:off x="1524353" y="2153727"/>
            <a:ext cx="2624273" cy="2624273"/>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800">
              <a:solidFill>
                <a:prstClr val="white"/>
              </a:solidFill>
              <a:latin typeface="Calibri" panose="020F0502020204030204"/>
              <a:ea typeface="等线" panose="02010600030101010101" pitchFamily="2" charset="-122"/>
            </a:endParaRPr>
          </a:p>
        </p:txBody>
      </p:sp>
      <p:pic>
        <p:nvPicPr>
          <p:cNvPr id="9" name="图片 8"/>
          <p:cNvPicPr>
            <a:picLocks noChangeAspect="1"/>
          </p:cNvPicPr>
          <p:nvPr/>
        </p:nvPicPr>
        <p:blipFill>
          <a:blip r:embed="rId1">
            <a:extLst>
              <a:ext uri="{BEBA8EAE-BF5A-486C-A8C5-ECC9F3942E4B}">
                <a14:imgProps xmlns:a14="http://schemas.microsoft.com/office/drawing/2010/main">
                  <a14:imgLayer r:embed="rId2">
                    <a14:imgEffect>
                      <a14:brightnessContrast bright="14000" contrast="21000"/>
                    </a14:imgEffect>
                    <a14:imgEffect>
                      <a14:colorTemperature colorTemp="6700"/>
                    </a14:imgEffect>
                  </a14:imgLayer>
                </a14:imgProps>
              </a:ext>
              <a:ext uri="{28A0092B-C50C-407E-A947-70E740481C1C}">
                <a14:useLocalDpi xmlns:a14="http://schemas.microsoft.com/office/drawing/2010/main" val="0"/>
              </a:ext>
            </a:extLst>
          </a:blip>
          <a:stretch>
            <a:fillRect/>
          </a:stretch>
        </p:blipFill>
        <p:spPr>
          <a:xfrm>
            <a:off x="1266181" y="2014069"/>
            <a:ext cx="3140616" cy="2903588"/>
          </a:xfrm>
          <a:prstGeom prst="rect">
            <a:avLst/>
          </a:prstGeom>
        </p:spPr>
      </p:pic>
      <p:sp>
        <p:nvSpPr>
          <p:cNvPr id="8" name="文本框 7"/>
          <p:cNvSpPr txBox="1"/>
          <p:nvPr/>
        </p:nvSpPr>
        <p:spPr>
          <a:xfrm>
            <a:off x="4406900" y="2866390"/>
            <a:ext cx="7296150" cy="1198880"/>
          </a:xfrm>
          <a:prstGeom prst="rect">
            <a:avLst/>
          </a:prstGeom>
          <a:noFill/>
        </p:spPr>
        <p:txBody>
          <a:bodyPr wrap="square" rtlCol="0">
            <a:spAutoFit/>
          </a:bodyPr>
          <a:lstStyle/>
          <a:p>
            <a:pPr algn="l" defTabSz="913765">
              <a:defRPr/>
            </a:pPr>
            <a:r>
              <a:rPr sz="2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Adversarial multimodal fusion with</a:t>
            </a:r>
            <a:r>
              <a:rPr lang="en-US" sz="2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 </a:t>
            </a:r>
            <a:r>
              <a:rPr sz="2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attention mechanism for skin</a:t>
            </a:r>
            <a:r>
              <a:rPr lang="en-US" sz="2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 </a:t>
            </a:r>
            <a:r>
              <a:rPr sz="2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lesion classification using clinical and dermoscopic images</a:t>
            </a:r>
            <a:endParaRPr sz="2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 name="图片 9"/>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9897401" y="150150"/>
            <a:ext cx="1966449" cy="575997"/>
          </a:xfrm>
          <a:prstGeom prst="rect">
            <a:avLst/>
          </a:prstGeom>
        </p:spPr>
      </p:pic>
      <p:sp>
        <p:nvSpPr>
          <p:cNvPr id="3" name="文本框 2"/>
          <p:cNvSpPr txBox="1"/>
          <p:nvPr>
            <p:custDataLst>
              <p:tags r:id="rId5"/>
            </p:custDataLst>
          </p:nvPr>
        </p:nvSpPr>
        <p:spPr>
          <a:xfrm>
            <a:off x="4406900" y="5048885"/>
            <a:ext cx="4888865" cy="460375"/>
          </a:xfrm>
          <a:prstGeom prst="rect">
            <a:avLst/>
          </a:prstGeom>
          <a:noFill/>
        </p:spPr>
        <p:txBody>
          <a:bodyPr wrap="none" rtlCol="0">
            <a:spAutoFit/>
          </a:bodyPr>
          <a:p>
            <a:pPr algn="l"/>
            <a:r>
              <a:rPr lang="en-US" altLang="zh-CN" sz="2400">
                <a:latin typeface="Times New Roman" panose="02020603050405020304" charset="0"/>
                <a:cs typeface="Times New Roman" panose="02020603050405020304" charset="0"/>
              </a:rPr>
              <a:t>Accepted by </a:t>
            </a:r>
            <a:r>
              <a:rPr lang="en-US" altLang="zh-CN" sz="2400" b="1" i="1">
                <a:latin typeface="Times New Roman" panose="02020603050405020304" charset="0"/>
                <a:cs typeface="Times New Roman" panose="02020603050405020304" charset="0"/>
              </a:rPr>
              <a:t>Medical Image Analysis</a:t>
            </a:r>
            <a:endParaRPr lang="en-US" altLang="zh-CN" sz="2400" i="1">
              <a:latin typeface="Times New Roman" panose="02020603050405020304" charset="0"/>
              <a:cs typeface="Times New Roman" panose="02020603050405020304" charset="0"/>
            </a:endParaRPr>
          </a:p>
        </p:txBody>
      </p:sp>
    </p:spTree>
  </p:cSld>
  <p:clrMapOvr>
    <a:masterClrMapping/>
  </p:clrMapOvr>
  <p:transition spd="slow" advClick="0" advTm="1000">
    <p:randomBar dir="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60020"/>
            <a:ext cx="6774815" cy="557530"/>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Method: </a:t>
            </a:r>
            <a:r>
              <a:rPr lang="zh-CN" altLang="en-US" sz="2000" b="1">
                <a:sym typeface="+mn-ea"/>
              </a:rPr>
              <a:t>Adversarial multimodal fusion</a:t>
            </a:r>
            <a:endParaRPr lang="en-US" altLang="zh-CN" sz="20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rPr>
              <a:t>自强不息 厚德载物</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kern="1200" cap="none" spc="300" normalizeH="0" baseline="0" noProof="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pic>
        <p:nvPicPr>
          <p:cNvPr id="10" name="图片 9"/>
          <p:cNvPicPr>
            <a:picLocks noChangeAspect="1"/>
          </p:cNvPicPr>
          <p:nvPr>
            <p:custDataLst>
              <p:tags r:id="rId2"/>
            </p:custDataLst>
          </p:nvPr>
        </p:nvPicPr>
        <p:blipFill>
          <a:blip r:embed="rId3"/>
          <a:srcRect r="47311"/>
          <a:stretch>
            <a:fillRect/>
          </a:stretch>
        </p:blipFill>
        <p:spPr>
          <a:xfrm>
            <a:off x="203835" y="803910"/>
            <a:ext cx="3558540" cy="4272280"/>
          </a:xfrm>
          <a:prstGeom prst="rect">
            <a:avLst/>
          </a:prstGeom>
        </p:spPr>
      </p:pic>
      <p:sp>
        <p:nvSpPr>
          <p:cNvPr id="11" name="文本框 10"/>
          <p:cNvSpPr txBox="1"/>
          <p:nvPr/>
        </p:nvSpPr>
        <p:spPr>
          <a:xfrm>
            <a:off x="3762375" y="791210"/>
            <a:ext cx="7033895" cy="368300"/>
          </a:xfrm>
          <a:prstGeom prst="rect">
            <a:avLst/>
          </a:prstGeom>
          <a:noFill/>
        </p:spPr>
        <p:txBody>
          <a:bodyPr wrap="square" rtlCol="0">
            <a:spAutoFit/>
          </a:bodyPr>
          <a:p>
            <a:r>
              <a:rPr lang="zh-CN" altLang="en-US" b="1"/>
              <a:t>相关特征：</a:t>
            </a:r>
            <a:r>
              <a:rPr lang="zh-CN" altLang="en-US"/>
              <a:t>颜色、几何信息和两种模式之间的其他潜在的共同特征</a:t>
            </a:r>
            <a:endParaRPr lang="zh-CN" altLang="en-US"/>
          </a:p>
        </p:txBody>
      </p:sp>
      <p:sp>
        <p:nvSpPr>
          <p:cNvPr id="12" name="文本框 11"/>
          <p:cNvSpPr txBox="1"/>
          <p:nvPr/>
        </p:nvSpPr>
        <p:spPr>
          <a:xfrm>
            <a:off x="3762375" y="1233170"/>
            <a:ext cx="8173720" cy="1459865"/>
          </a:xfrm>
          <a:prstGeom prst="rect">
            <a:avLst/>
          </a:prstGeom>
          <a:noFill/>
        </p:spPr>
        <p:txBody>
          <a:bodyPr wrap="square" rtlCol="0" anchor="t">
            <a:noAutofit/>
          </a:bodyPr>
          <a:p>
            <a:r>
              <a:rPr lang="zh-CN" altLang="en-US" b="1"/>
              <a:t>判别器：</a:t>
            </a:r>
            <a:r>
              <a:rPr lang="zh-CN" altLang="en-US"/>
              <a:t>判断来自</a:t>
            </a:r>
            <a:r>
              <a:rPr lang="en-US" altLang="zh-CN">
                <a:sym typeface="+mn-ea"/>
              </a:rPr>
              <a:t>CNN</a:t>
            </a:r>
            <a:r>
              <a:rPr lang="zh-CN" altLang="en-US"/>
              <a:t>的特征属于哪个</a:t>
            </a:r>
            <a:r>
              <a:rPr lang="zh-CN" altLang="en-US"/>
              <a:t>模态。</a:t>
            </a:r>
            <a:endParaRPr lang="zh-CN" altLang="en-US"/>
          </a:p>
          <a:p>
            <a:pPr indent="457200"/>
            <a:r>
              <a:rPr lang="zh-CN" altLang="en-US"/>
              <a:t>如果</a:t>
            </a:r>
            <a:r>
              <a:rPr lang="zh-CN" altLang="en-US"/>
              <a:t>判别器能够准确地对特征进行分类，就可以推断出来自不同模态的特征具有可忽略不计的相关信息</a:t>
            </a:r>
            <a:endParaRPr lang="zh-CN" altLang="en-US"/>
          </a:p>
          <a:p>
            <a:pPr indent="457200"/>
            <a:r>
              <a:rPr lang="zh-CN" altLang="en-US"/>
              <a:t>如果</a:t>
            </a:r>
            <a:r>
              <a:rPr lang="zh-CN" altLang="en-US">
                <a:sym typeface="+mn-ea"/>
              </a:rPr>
              <a:t>判别器</a:t>
            </a:r>
            <a:r>
              <a:rPr lang="zh-CN" altLang="en-US"/>
              <a:t>不</a:t>
            </a:r>
            <a:r>
              <a:rPr lang="zh-CN" altLang="en-US">
                <a:sym typeface="+mn-ea"/>
              </a:rPr>
              <a:t>能准确地对特征进行分类</a:t>
            </a:r>
            <a:r>
              <a:rPr lang="zh-CN" altLang="en-US"/>
              <a:t>，则说明不同模态的特征包含了显著</a:t>
            </a:r>
            <a:r>
              <a:rPr lang="zh-CN" altLang="en-US"/>
              <a:t>的相关信息</a:t>
            </a:r>
            <a:endParaRPr lang="zh-CN" altLang="en-US"/>
          </a:p>
          <a:p>
            <a:pPr indent="457200"/>
            <a:endParaRPr lang="zh-CN" altLang="en-US"/>
          </a:p>
        </p:txBody>
      </p:sp>
      <p:pic>
        <p:nvPicPr>
          <p:cNvPr id="14" name="图片 13"/>
          <p:cNvPicPr>
            <a:picLocks noChangeAspect="1"/>
          </p:cNvPicPr>
          <p:nvPr>
            <p:custDataLst>
              <p:tags r:id="rId4"/>
            </p:custDataLst>
          </p:nvPr>
        </p:nvPicPr>
        <p:blipFill>
          <a:blip r:embed="rId5"/>
          <a:stretch>
            <a:fillRect/>
          </a:stretch>
        </p:blipFill>
        <p:spPr>
          <a:xfrm>
            <a:off x="4415155" y="3944620"/>
            <a:ext cx="6125210" cy="1247775"/>
          </a:xfrm>
          <a:prstGeom prst="rect">
            <a:avLst/>
          </a:prstGeom>
        </p:spPr>
      </p:pic>
      <p:sp>
        <p:nvSpPr>
          <p:cNvPr id="15" name="文本框 14"/>
          <p:cNvSpPr txBox="1"/>
          <p:nvPr/>
        </p:nvSpPr>
        <p:spPr>
          <a:xfrm>
            <a:off x="3762375" y="2682240"/>
            <a:ext cx="8174355" cy="1195705"/>
          </a:xfrm>
          <a:prstGeom prst="rect">
            <a:avLst/>
          </a:prstGeom>
          <a:noFill/>
        </p:spPr>
        <p:txBody>
          <a:bodyPr wrap="square" rtlCol="0" anchor="t">
            <a:noAutofit/>
          </a:bodyPr>
          <a:p>
            <a:pPr indent="0" fontAlgn="auto"/>
            <a:r>
              <a:rPr lang="en-US" altLang="zh-CN" b="1">
                <a:sym typeface="+mn-ea"/>
              </a:rPr>
              <a:t>mini-max</a:t>
            </a:r>
            <a:endParaRPr lang="zh-CN" altLang="en-US" b="1">
              <a:sym typeface="+mn-ea"/>
            </a:endParaRPr>
          </a:p>
          <a:p>
            <a:pPr indent="457200"/>
            <a:r>
              <a:rPr>
                <a:sym typeface="+mn-ea"/>
              </a:rPr>
              <a:t>训练</a:t>
            </a:r>
            <a:r>
              <a:rPr lang="en-US">
                <a:sym typeface="+mn-ea"/>
              </a:rPr>
              <a:t>CNN</a:t>
            </a:r>
            <a:r>
              <a:rPr lang="zh-CN" altLang="en-US">
                <a:sym typeface="+mn-ea"/>
              </a:rPr>
              <a:t>以</a:t>
            </a:r>
            <a:r>
              <a:rPr>
                <a:sym typeface="+mn-ea"/>
              </a:rPr>
              <a:t>提取出能够</a:t>
            </a:r>
            <a:r>
              <a:rPr lang="zh-CN">
                <a:sym typeface="+mn-ea"/>
              </a:rPr>
              <a:t>最小化</a:t>
            </a:r>
            <a:r>
              <a:rPr lang="zh-CN" altLang="en-US">
                <a:sym typeface="+mn-ea"/>
              </a:rPr>
              <a:t>判别器</a:t>
            </a:r>
            <a:r>
              <a:rPr lang="zh-CN">
                <a:sym typeface="+mn-ea"/>
              </a:rPr>
              <a:t>分类</a:t>
            </a:r>
            <a:r>
              <a:rPr>
                <a:sym typeface="+mn-ea"/>
              </a:rPr>
              <a:t>能力的特征</a:t>
            </a:r>
            <a:endParaRPr>
              <a:sym typeface="+mn-ea"/>
            </a:endParaRPr>
          </a:p>
          <a:p>
            <a:pPr indent="457200"/>
            <a:r>
              <a:rPr lang="zh-CN" altLang="en-US">
                <a:sym typeface="+mn-ea"/>
              </a:rPr>
              <a:t>训练</a:t>
            </a:r>
            <a:r>
              <a:rPr lang="zh-CN" altLang="en-US">
                <a:sym typeface="+mn-ea"/>
              </a:rPr>
              <a:t>判别器</a:t>
            </a:r>
            <a:r>
              <a:rPr lang="zh-CN" altLang="en-US">
                <a:sym typeface="+mn-ea"/>
              </a:rPr>
              <a:t>使得尽可能正确地将特征分类为相应的模态，因此</a:t>
            </a:r>
            <a:r>
              <a:rPr lang="zh-CN" altLang="en-US">
                <a:sym typeface="+mn-ea"/>
              </a:rPr>
              <a:t>判别器</a:t>
            </a:r>
            <a:r>
              <a:rPr lang="zh-CN" altLang="en-US">
                <a:sym typeface="+mn-ea"/>
              </a:rPr>
              <a:t>应该最大化分配正确标签</a:t>
            </a:r>
            <a:endParaRPr lang="zh-CN" altLang="en-US" b="1"/>
          </a:p>
          <a:p>
            <a:pPr indent="457200"/>
            <a:endParaRPr lang="en-US" altLang="zh-CN" b="1">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60020"/>
            <a:ext cx="8545195" cy="557530"/>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Method: </a:t>
            </a:r>
            <a:r>
              <a:rPr lang="zh-CN" altLang="en-US" sz="2000" b="1">
                <a:sym typeface="+mn-ea"/>
              </a:rPr>
              <a:t>Attention mechanism-based reconstruction</a:t>
            </a:r>
            <a:endParaRPr lang="en-US" altLang="zh-CN" sz="20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12015"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 name="文本框 4"/>
          <p:cNvSpPr txBox="1"/>
          <p:nvPr/>
        </p:nvSpPr>
        <p:spPr>
          <a:xfrm>
            <a:off x="660400" y="779780"/>
            <a:ext cx="10858500" cy="2232660"/>
          </a:xfrm>
          <a:prstGeom prst="rect">
            <a:avLst/>
          </a:prstGeom>
          <a:noFill/>
        </p:spPr>
        <p:txBody>
          <a:bodyPr wrap="square" rtlCol="0" anchor="t">
            <a:noAutofit/>
          </a:bodyPr>
          <a:p>
            <a:r>
              <a:rPr lang="zh-CN" altLang="en-US" b="1"/>
              <a:t>目的</a:t>
            </a:r>
            <a:r>
              <a:rPr lang="zh-CN" altLang="en-US"/>
              <a:t>：既专注学习病变区域的特征，</a:t>
            </a:r>
            <a:r>
              <a:rPr lang="zh-CN" altLang="en-US"/>
              <a:t>又同时保持每个</a:t>
            </a:r>
            <a:r>
              <a:rPr lang="zh-CN" altLang="en-US"/>
              <a:t>模态的全图像信息</a:t>
            </a:r>
            <a:endParaRPr lang="zh-CN" altLang="en-US"/>
          </a:p>
          <a:p>
            <a:endParaRPr lang="zh-CN" altLang="en-US"/>
          </a:p>
        </p:txBody>
      </p:sp>
      <p:pic>
        <p:nvPicPr>
          <p:cNvPr id="8" name="图片 7"/>
          <p:cNvPicPr>
            <a:picLocks noChangeAspect="1"/>
          </p:cNvPicPr>
          <p:nvPr>
            <p:custDataLst>
              <p:tags r:id="rId2"/>
            </p:custDataLst>
          </p:nvPr>
        </p:nvPicPr>
        <p:blipFill>
          <a:blip r:embed="rId3"/>
          <a:stretch>
            <a:fillRect/>
          </a:stretch>
        </p:blipFill>
        <p:spPr>
          <a:xfrm>
            <a:off x="1792605" y="1064260"/>
            <a:ext cx="8330565" cy="3825875"/>
          </a:xfrm>
          <a:prstGeom prst="rect">
            <a:avLst/>
          </a:prstGeom>
        </p:spPr>
      </p:pic>
      <p:pic>
        <p:nvPicPr>
          <p:cNvPr id="6" name="图片 5"/>
          <p:cNvPicPr>
            <a:picLocks noChangeAspect="1"/>
          </p:cNvPicPr>
          <p:nvPr>
            <p:custDataLst>
              <p:tags r:id="rId4"/>
            </p:custDataLst>
          </p:nvPr>
        </p:nvPicPr>
        <p:blipFill>
          <a:blip r:embed="rId5"/>
          <a:srcRect l="3152"/>
          <a:stretch>
            <a:fillRect/>
          </a:stretch>
        </p:blipFill>
        <p:spPr>
          <a:xfrm>
            <a:off x="3300730" y="4890135"/>
            <a:ext cx="5255260" cy="167005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60020"/>
            <a:ext cx="8545195" cy="557530"/>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Method: </a:t>
            </a:r>
            <a:r>
              <a:rPr lang="zh-CN" altLang="en-US" sz="2000" b="1">
                <a:sym typeface="+mn-ea"/>
              </a:rPr>
              <a:t>Classification module</a:t>
            </a:r>
            <a:endParaRPr lang="zh-CN" altLang="en-US" sz="2000" b="1">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3" name="图片 2"/>
          <p:cNvPicPr>
            <a:picLocks noChangeAspect="1"/>
          </p:cNvPicPr>
          <p:nvPr>
            <p:custDataLst>
              <p:tags r:id="rId2"/>
            </p:custDataLst>
          </p:nvPr>
        </p:nvPicPr>
        <p:blipFill>
          <a:blip r:embed="rId3"/>
          <a:stretch>
            <a:fillRect/>
          </a:stretch>
        </p:blipFill>
        <p:spPr>
          <a:xfrm>
            <a:off x="6670675" y="3853815"/>
            <a:ext cx="5324475" cy="780415"/>
          </a:xfrm>
          <a:prstGeom prst="rect">
            <a:avLst/>
          </a:prstGeom>
        </p:spPr>
      </p:pic>
      <p:pic>
        <p:nvPicPr>
          <p:cNvPr id="4" name="图片 3"/>
          <p:cNvPicPr>
            <a:picLocks noChangeAspect="1"/>
          </p:cNvPicPr>
          <p:nvPr>
            <p:custDataLst>
              <p:tags r:id="rId4"/>
            </p:custDataLst>
          </p:nvPr>
        </p:nvPicPr>
        <p:blipFill>
          <a:blip r:embed="rId5"/>
          <a:stretch>
            <a:fillRect/>
          </a:stretch>
        </p:blipFill>
        <p:spPr>
          <a:xfrm>
            <a:off x="6670675" y="5287645"/>
            <a:ext cx="5324475" cy="746125"/>
          </a:xfrm>
          <a:prstGeom prst="rect">
            <a:avLst/>
          </a:prstGeom>
        </p:spPr>
      </p:pic>
      <p:pic>
        <p:nvPicPr>
          <p:cNvPr id="5" name="图片 4"/>
          <p:cNvPicPr>
            <a:picLocks noChangeAspect="1"/>
          </p:cNvPicPr>
          <p:nvPr>
            <p:custDataLst>
              <p:tags r:id="rId6"/>
            </p:custDataLst>
          </p:nvPr>
        </p:nvPicPr>
        <p:blipFill>
          <a:blip r:embed="rId7"/>
          <a:stretch>
            <a:fillRect/>
          </a:stretch>
        </p:blipFill>
        <p:spPr>
          <a:xfrm>
            <a:off x="660400" y="893445"/>
            <a:ext cx="5743575" cy="5495925"/>
          </a:xfrm>
          <a:prstGeom prst="rect">
            <a:avLst/>
          </a:prstGeom>
        </p:spPr>
      </p:pic>
      <p:sp>
        <p:nvSpPr>
          <p:cNvPr id="6" name="椭圆 5"/>
          <p:cNvSpPr/>
          <p:nvPr/>
        </p:nvSpPr>
        <p:spPr>
          <a:xfrm>
            <a:off x="4559300" y="2611120"/>
            <a:ext cx="533400" cy="2108200"/>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 name="直接箭头连接符 6"/>
          <p:cNvCxnSpPr>
            <a:stCxn id="6" idx="6"/>
            <a:endCxn id="11" idx="1"/>
          </p:cNvCxnSpPr>
          <p:nvPr/>
        </p:nvCxnSpPr>
        <p:spPr>
          <a:xfrm flipV="1">
            <a:off x="5092700" y="2705735"/>
            <a:ext cx="1311275" cy="95948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12" name="图片 11"/>
          <p:cNvPicPr>
            <a:picLocks noChangeAspect="1"/>
          </p:cNvPicPr>
          <p:nvPr>
            <p:custDataLst>
              <p:tags r:id="rId8"/>
            </p:custDataLst>
          </p:nvPr>
        </p:nvPicPr>
        <p:blipFill>
          <a:blip r:embed="rId9"/>
          <a:stretch>
            <a:fillRect/>
          </a:stretch>
        </p:blipFill>
        <p:spPr>
          <a:xfrm>
            <a:off x="6448425" y="1076325"/>
            <a:ext cx="5743575" cy="212407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60020"/>
            <a:ext cx="8545195" cy="557530"/>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Experimental Study: </a:t>
            </a:r>
            <a:r>
              <a:rPr lang="zh-CN" altLang="en-US" sz="2000" b="1">
                <a:sym typeface="+mn-ea"/>
              </a:rPr>
              <a:t>Experimental settings</a:t>
            </a:r>
            <a:endParaRPr lang="zh-CN" altLang="en-US" sz="2000" b="1">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6" name="图片 5"/>
          <p:cNvPicPr>
            <a:picLocks noChangeAspect="1"/>
          </p:cNvPicPr>
          <p:nvPr>
            <p:custDataLst>
              <p:tags r:id="rId2"/>
            </p:custDataLst>
          </p:nvPr>
        </p:nvPicPr>
        <p:blipFill>
          <a:blip r:embed="rId3"/>
          <a:stretch>
            <a:fillRect/>
          </a:stretch>
        </p:blipFill>
        <p:spPr>
          <a:xfrm>
            <a:off x="594360" y="1364615"/>
            <a:ext cx="5354955" cy="4410710"/>
          </a:xfrm>
          <a:prstGeom prst="rect">
            <a:avLst/>
          </a:prstGeom>
        </p:spPr>
      </p:pic>
      <p:pic>
        <p:nvPicPr>
          <p:cNvPr id="7" name="图片 6"/>
          <p:cNvPicPr>
            <a:picLocks noChangeAspect="1"/>
          </p:cNvPicPr>
          <p:nvPr>
            <p:custDataLst>
              <p:tags r:id="rId4"/>
            </p:custDataLst>
          </p:nvPr>
        </p:nvPicPr>
        <p:blipFill>
          <a:blip r:embed="rId5"/>
          <a:stretch>
            <a:fillRect/>
          </a:stretch>
        </p:blipFill>
        <p:spPr>
          <a:xfrm>
            <a:off x="8324850" y="2072640"/>
            <a:ext cx="1762125" cy="135636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60020"/>
            <a:ext cx="8545195" cy="557530"/>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Experimental Study: </a:t>
            </a:r>
            <a:r>
              <a:rPr lang="zh-CN" altLang="en-US" sz="2000" b="1">
                <a:sym typeface="+mn-ea"/>
              </a:rPr>
              <a:t>Ablation study</a:t>
            </a:r>
            <a:endParaRPr lang="zh-CN" altLang="en-US" sz="2000" b="1">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3" name="图片 2"/>
          <p:cNvPicPr>
            <a:picLocks noChangeAspect="1"/>
          </p:cNvPicPr>
          <p:nvPr>
            <p:custDataLst>
              <p:tags r:id="rId2"/>
            </p:custDataLst>
          </p:nvPr>
        </p:nvPicPr>
        <p:blipFill>
          <a:blip r:embed="rId3"/>
          <a:stretch>
            <a:fillRect/>
          </a:stretch>
        </p:blipFill>
        <p:spPr>
          <a:xfrm>
            <a:off x="0" y="4194810"/>
            <a:ext cx="12192000" cy="2663190"/>
          </a:xfrm>
          <a:prstGeom prst="rect">
            <a:avLst/>
          </a:prstGeom>
        </p:spPr>
      </p:pic>
      <p:sp>
        <p:nvSpPr>
          <p:cNvPr id="4" name="文本框 3"/>
          <p:cNvSpPr txBox="1"/>
          <p:nvPr/>
        </p:nvSpPr>
        <p:spPr>
          <a:xfrm>
            <a:off x="660400" y="893445"/>
            <a:ext cx="10859135" cy="3415030"/>
          </a:xfrm>
          <a:prstGeom prst="rect">
            <a:avLst/>
          </a:prstGeom>
          <a:noFill/>
        </p:spPr>
        <p:txBody>
          <a:bodyPr wrap="square" rtlCol="0" anchor="t">
            <a:spAutoFit/>
          </a:bodyPr>
          <a:p>
            <a:pPr indent="-457200" fontAlgn="auto"/>
            <a:r>
              <a:rPr lang="zh-CN" altLang="en-US"/>
              <a:t>1) Only using clinical modality to classify lesions (Clin. only);</a:t>
            </a:r>
            <a:endParaRPr lang="zh-CN" altLang="en-US"/>
          </a:p>
          <a:p>
            <a:pPr indent="-457200" fontAlgn="auto"/>
            <a:r>
              <a:rPr lang="zh-CN" altLang="en-US"/>
              <a:t>2) Only using dermoscopy modality to classify lesions (Dermo. only); </a:t>
            </a:r>
            <a:endParaRPr lang="zh-CN" altLang="en-US"/>
          </a:p>
          <a:p>
            <a:pPr indent="-457200" fontAlgn="auto"/>
            <a:r>
              <a:rPr lang="zh-CN" altLang="en-US"/>
              <a:t>3) Simply concatenating clinical modality feature representations and dermoscopy modality feature representations in the high-level feature space to classify lesions (Concat.); </a:t>
            </a:r>
            <a:endParaRPr lang="zh-CN" altLang="en-US"/>
          </a:p>
          <a:p>
            <a:pPr indent="-457200" fontAlgn="auto"/>
            <a:r>
              <a:rPr lang="zh-CN" altLang="en-US"/>
              <a:t>4) Based on 3), adding reconstruction part to restrain the feature maps (Concat. + Recon.);</a:t>
            </a:r>
            <a:endParaRPr lang="zh-CN" altLang="en-US"/>
          </a:p>
          <a:p>
            <a:pPr indent="-457200" fontAlgn="auto"/>
            <a:r>
              <a:rPr lang="zh-CN" altLang="en-US"/>
              <a:t>5) Based on 4), adding attention map to the reconstruction part and training by L2-norm reconstruction loss without the exponential weighting function (Concat. + Recon. + Att. (without E)); </a:t>
            </a:r>
            <a:endParaRPr lang="zh-CN" altLang="en-US"/>
          </a:p>
          <a:p>
            <a:pPr indent="-457200" fontAlgn="auto"/>
            <a:r>
              <a:rPr lang="zh-CN" altLang="en-US"/>
              <a:t>6) Based on 4), adding attention map to the reconstruction part with our proposed exponential weight function (Concat. + Recon. + Att.); </a:t>
            </a:r>
            <a:endParaRPr lang="zh-CN" altLang="en-US"/>
          </a:p>
          <a:p>
            <a:pPr indent="-457200" fontAlgn="auto"/>
            <a:r>
              <a:rPr lang="zh-CN" altLang="en-US"/>
              <a:t>7) Based on 3), adding adversarial discriminator (Concat. + AD.); </a:t>
            </a:r>
            <a:endParaRPr lang="zh-CN" altLang="en-US"/>
          </a:p>
          <a:p>
            <a:pPr indent="-457200" fontAlgn="auto"/>
            <a:r>
              <a:rPr lang="zh-CN" altLang="en-US"/>
              <a:t>8) Our proposed AMFAM, based on 5) and adding adversarial discriminator to restrain the feature maps of two modalities further</a:t>
            </a: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60020"/>
            <a:ext cx="5130800" cy="557530"/>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Experimental Study: </a:t>
            </a:r>
            <a:r>
              <a:rPr lang="zh-CN" altLang="en-US" sz="2000" b="1">
                <a:sym typeface="+mn-ea"/>
              </a:rPr>
              <a:t>Ablation study</a:t>
            </a:r>
            <a:endParaRPr lang="zh-CN" altLang="en-US" sz="2000" b="1">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2" name="图片 1"/>
          <p:cNvPicPr>
            <a:picLocks noChangeAspect="1"/>
          </p:cNvPicPr>
          <p:nvPr>
            <p:custDataLst>
              <p:tags r:id="rId2"/>
            </p:custDataLst>
          </p:nvPr>
        </p:nvPicPr>
        <p:blipFill>
          <a:blip r:embed="rId3"/>
          <a:stretch>
            <a:fillRect/>
          </a:stretch>
        </p:blipFill>
        <p:spPr>
          <a:xfrm>
            <a:off x="4445" y="783590"/>
            <a:ext cx="12187555" cy="581406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60020"/>
            <a:ext cx="8545195" cy="557530"/>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Experimental Study: </a:t>
            </a:r>
            <a:r>
              <a:rPr lang="zh-CN" altLang="en-US" sz="2000" b="1">
                <a:sym typeface="+mn-ea"/>
              </a:rPr>
              <a:t>Ablation study</a:t>
            </a:r>
            <a:endParaRPr lang="zh-CN" altLang="en-US" sz="2000" b="1">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3" name="图片 2"/>
          <p:cNvPicPr>
            <a:picLocks noChangeAspect="1"/>
          </p:cNvPicPr>
          <p:nvPr>
            <p:custDataLst>
              <p:tags r:id="rId2"/>
            </p:custDataLst>
          </p:nvPr>
        </p:nvPicPr>
        <p:blipFill>
          <a:blip r:embed="rId3"/>
          <a:stretch>
            <a:fillRect/>
          </a:stretch>
        </p:blipFill>
        <p:spPr>
          <a:xfrm>
            <a:off x="2725420" y="810260"/>
            <a:ext cx="6119495" cy="571055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60020"/>
            <a:ext cx="8545195" cy="557530"/>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Experimental Study: </a:t>
            </a:r>
            <a:r>
              <a:rPr lang="zh-CN" altLang="en-US" sz="2000" b="1">
                <a:sym typeface="+mn-ea"/>
              </a:rPr>
              <a:t>Comparison with the state-of-the-art methods</a:t>
            </a:r>
            <a:endParaRPr lang="zh-CN" altLang="en-US" sz="2000" b="1">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2" name="图片 1"/>
          <p:cNvPicPr>
            <a:picLocks noChangeAspect="1"/>
          </p:cNvPicPr>
          <p:nvPr>
            <p:custDataLst>
              <p:tags r:id="rId2"/>
            </p:custDataLst>
          </p:nvPr>
        </p:nvPicPr>
        <p:blipFill>
          <a:blip r:embed="rId3"/>
          <a:stretch>
            <a:fillRect/>
          </a:stretch>
        </p:blipFill>
        <p:spPr>
          <a:xfrm>
            <a:off x="1612265" y="789305"/>
            <a:ext cx="8112760" cy="2172335"/>
          </a:xfrm>
          <a:prstGeom prst="rect">
            <a:avLst/>
          </a:prstGeom>
        </p:spPr>
      </p:pic>
      <p:pic>
        <p:nvPicPr>
          <p:cNvPr id="3" name="图片 2"/>
          <p:cNvPicPr>
            <a:picLocks noChangeAspect="1"/>
          </p:cNvPicPr>
          <p:nvPr>
            <p:custDataLst>
              <p:tags r:id="rId4"/>
            </p:custDataLst>
          </p:nvPr>
        </p:nvPicPr>
        <p:blipFill>
          <a:blip r:embed="rId5"/>
          <a:stretch>
            <a:fillRect/>
          </a:stretch>
        </p:blipFill>
        <p:spPr>
          <a:xfrm>
            <a:off x="479425" y="3114675"/>
            <a:ext cx="11039475" cy="374332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60020"/>
            <a:ext cx="8545195" cy="557530"/>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Experimental Study: </a:t>
            </a:r>
            <a:r>
              <a:rPr lang="zh-CN" altLang="en-US" sz="2000" b="1">
                <a:sym typeface="+mn-ea"/>
              </a:rPr>
              <a:t>Comparison on the DIAG classification task</a:t>
            </a:r>
            <a:endParaRPr lang="zh-CN" altLang="en-US" sz="2000" b="1">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2" name="图片 1"/>
          <p:cNvPicPr>
            <a:picLocks noChangeAspect="1"/>
          </p:cNvPicPr>
          <p:nvPr>
            <p:custDataLst>
              <p:tags r:id="rId2"/>
            </p:custDataLst>
          </p:nvPr>
        </p:nvPicPr>
        <p:blipFill>
          <a:blip r:embed="rId3"/>
          <a:stretch>
            <a:fillRect/>
          </a:stretch>
        </p:blipFill>
        <p:spPr>
          <a:xfrm>
            <a:off x="0" y="803910"/>
            <a:ext cx="4070350" cy="3472815"/>
          </a:xfrm>
          <a:prstGeom prst="rect">
            <a:avLst/>
          </a:prstGeom>
        </p:spPr>
      </p:pic>
      <p:pic>
        <p:nvPicPr>
          <p:cNvPr id="3" name="图片 2"/>
          <p:cNvPicPr>
            <a:picLocks noChangeAspect="1"/>
          </p:cNvPicPr>
          <p:nvPr>
            <p:custDataLst>
              <p:tags r:id="rId4"/>
            </p:custDataLst>
          </p:nvPr>
        </p:nvPicPr>
        <p:blipFill>
          <a:blip r:embed="rId5"/>
          <a:srcRect l="2283" r="3572" b="782"/>
          <a:stretch>
            <a:fillRect/>
          </a:stretch>
        </p:blipFill>
        <p:spPr>
          <a:xfrm>
            <a:off x="7505700" y="893445"/>
            <a:ext cx="4686300" cy="3302000"/>
          </a:xfrm>
          <a:prstGeom prst="rect">
            <a:avLst/>
          </a:prstGeom>
        </p:spPr>
      </p:pic>
      <p:pic>
        <p:nvPicPr>
          <p:cNvPr id="4" name="图片 3"/>
          <p:cNvPicPr>
            <a:picLocks noChangeAspect="1"/>
          </p:cNvPicPr>
          <p:nvPr>
            <p:custDataLst>
              <p:tags r:id="rId6"/>
            </p:custDataLst>
          </p:nvPr>
        </p:nvPicPr>
        <p:blipFill>
          <a:blip r:embed="rId7"/>
          <a:stretch>
            <a:fillRect/>
          </a:stretch>
        </p:blipFill>
        <p:spPr>
          <a:xfrm>
            <a:off x="4157345" y="779780"/>
            <a:ext cx="3261360" cy="511937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60020"/>
            <a:ext cx="8545195" cy="557530"/>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Experimental Study: </a:t>
            </a:r>
            <a:r>
              <a:rPr lang="zh-CN" altLang="en-US" sz="2000" b="1">
                <a:sym typeface="+mn-ea"/>
              </a:rPr>
              <a:t>Visualization</a:t>
            </a:r>
            <a:endParaRPr lang="zh-CN" altLang="en-US" sz="2000" b="1">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2" name="图片 1"/>
          <p:cNvPicPr>
            <a:picLocks noChangeAspect="1"/>
          </p:cNvPicPr>
          <p:nvPr>
            <p:custDataLst>
              <p:tags r:id="rId2"/>
            </p:custDataLst>
          </p:nvPr>
        </p:nvPicPr>
        <p:blipFill>
          <a:blip r:embed="rId3"/>
          <a:stretch>
            <a:fillRect/>
          </a:stretch>
        </p:blipFill>
        <p:spPr>
          <a:xfrm>
            <a:off x="1366520" y="768350"/>
            <a:ext cx="9041765" cy="57658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Author</a:t>
            </a: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s</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2" name="图片 1"/>
          <p:cNvPicPr>
            <a:picLocks noChangeAspect="1"/>
          </p:cNvPicPr>
          <p:nvPr>
            <p:custDataLst>
              <p:tags r:id="rId2"/>
            </p:custDataLst>
          </p:nvPr>
        </p:nvPicPr>
        <p:blipFill>
          <a:blip r:embed="rId3"/>
          <a:stretch>
            <a:fillRect/>
          </a:stretch>
        </p:blipFill>
        <p:spPr>
          <a:xfrm>
            <a:off x="255905" y="1544955"/>
            <a:ext cx="11556365" cy="257048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60020"/>
            <a:ext cx="8545195" cy="557530"/>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Experimental Study: </a:t>
            </a:r>
            <a:r>
              <a:rPr lang="zh-CN" altLang="en-US" sz="2000" b="1">
                <a:sym typeface="+mn-ea"/>
              </a:rPr>
              <a:t>Visualization</a:t>
            </a:r>
            <a:endParaRPr lang="zh-CN" altLang="en-US" sz="2000" b="1">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3" name="图片 2"/>
          <p:cNvPicPr>
            <a:picLocks noChangeAspect="1"/>
          </p:cNvPicPr>
          <p:nvPr>
            <p:custDataLst>
              <p:tags r:id="rId2"/>
            </p:custDataLst>
          </p:nvPr>
        </p:nvPicPr>
        <p:blipFill>
          <a:blip r:embed="rId3"/>
          <a:stretch>
            <a:fillRect/>
          </a:stretch>
        </p:blipFill>
        <p:spPr>
          <a:xfrm>
            <a:off x="255905" y="1438275"/>
            <a:ext cx="11468100" cy="398145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Author</a:t>
            </a: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s</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3" name="图片 2"/>
          <p:cNvPicPr>
            <a:picLocks noChangeAspect="1"/>
          </p:cNvPicPr>
          <p:nvPr>
            <p:custDataLst>
              <p:tags r:id="rId2"/>
            </p:custDataLst>
          </p:nvPr>
        </p:nvPicPr>
        <p:blipFill>
          <a:blip r:embed="rId3"/>
          <a:stretch>
            <a:fillRect/>
          </a:stretch>
        </p:blipFill>
        <p:spPr>
          <a:xfrm>
            <a:off x="0" y="803910"/>
            <a:ext cx="8949690" cy="5758815"/>
          </a:xfrm>
          <a:prstGeom prst="rect">
            <a:avLst/>
          </a:prstGeom>
        </p:spPr>
      </p:pic>
      <p:pic>
        <p:nvPicPr>
          <p:cNvPr id="8" name="图片 7"/>
          <p:cNvPicPr>
            <a:picLocks noChangeAspect="1"/>
          </p:cNvPicPr>
          <p:nvPr>
            <p:custDataLst>
              <p:tags r:id="rId4"/>
            </p:custDataLst>
          </p:nvPr>
        </p:nvPicPr>
        <p:blipFill>
          <a:blip r:embed="rId5"/>
          <a:stretch>
            <a:fillRect/>
          </a:stretch>
        </p:blipFill>
        <p:spPr>
          <a:xfrm>
            <a:off x="6334125" y="5341620"/>
            <a:ext cx="5857875" cy="123380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Author</a:t>
            </a: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s</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2" name="图片 1"/>
          <p:cNvPicPr>
            <a:picLocks noChangeAspect="1"/>
          </p:cNvPicPr>
          <p:nvPr>
            <p:custDataLst>
              <p:tags r:id="rId2"/>
            </p:custDataLst>
          </p:nvPr>
        </p:nvPicPr>
        <p:blipFill>
          <a:blip r:embed="rId3"/>
          <a:stretch>
            <a:fillRect/>
          </a:stretch>
        </p:blipFill>
        <p:spPr>
          <a:xfrm>
            <a:off x="1194435" y="788670"/>
            <a:ext cx="7943215" cy="576707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Author</a:t>
            </a: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s</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3" name="图片 2"/>
          <p:cNvPicPr>
            <a:picLocks noChangeAspect="1"/>
          </p:cNvPicPr>
          <p:nvPr>
            <p:custDataLst>
              <p:tags r:id="rId2"/>
            </p:custDataLst>
          </p:nvPr>
        </p:nvPicPr>
        <p:blipFill>
          <a:blip r:embed="rId3"/>
          <a:stretch>
            <a:fillRect/>
          </a:stretch>
        </p:blipFill>
        <p:spPr>
          <a:xfrm>
            <a:off x="594360" y="893445"/>
            <a:ext cx="5824855" cy="5645150"/>
          </a:xfrm>
          <a:prstGeom prst="rect">
            <a:avLst/>
          </a:prstGeom>
        </p:spPr>
      </p:pic>
      <p:pic>
        <p:nvPicPr>
          <p:cNvPr id="4" name="图片 3"/>
          <p:cNvPicPr>
            <a:picLocks noChangeAspect="1"/>
          </p:cNvPicPr>
          <p:nvPr>
            <p:custDataLst>
              <p:tags r:id="rId4"/>
            </p:custDataLst>
          </p:nvPr>
        </p:nvPicPr>
        <p:blipFill>
          <a:blip r:embed="rId5"/>
          <a:stretch>
            <a:fillRect/>
          </a:stretch>
        </p:blipFill>
        <p:spPr>
          <a:xfrm>
            <a:off x="7137400" y="3700145"/>
            <a:ext cx="4381500" cy="283845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Introduction</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 name="文本框 3"/>
          <p:cNvSpPr txBox="1"/>
          <p:nvPr/>
        </p:nvSpPr>
        <p:spPr>
          <a:xfrm>
            <a:off x="255905" y="893445"/>
            <a:ext cx="6422390" cy="3161665"/>
          </a:xfrm>
          <a:prstGeom prst="rect">
            <a:avLst/>
          </a:prstGeom>
          <a:noFill/>
        </p:spPr>
        <p:txBody>
          <a:bodyPr wrap="square" rtlCol="0" anchor="t">
            <a:noAutofit/>
          </a:bodyPr>
          <a:p>
            <a:r>
              <a:rPr lang="zh-CN" altLang="en-US" b="1"/>
              <a:t>皮肤癌的检测：</a:t>
            </a:r>
            <a:r>
              <a:rPr lang="zh-CN" altLang="en-US">
                <a:sym typeface="+mn-ea"/>
              </a:rPr>
              <a:t>皮肤镜图像</a:t>
            </a:r>
            <a:r>
              <a:rPr lang="en-US" altLang="zh-CN">
                <a:sym typeface="+mn-ea"/>
              </a:rPr>
              <a:t>+</a:t>
            </a:r>
            <a:r>
              <a:rPr lang="zh-CN" altLang="en-US">
                <a:sym typeface="+mn-ea"/>
              </a:rPr>
              <a:t>临床图像</a:t>
            </a:r>
            <a:endParaRPr lang="zh-CN" altLang="en-US">
              <a:sym typeface="+mn-ea"/>
            </a:endParaRPr>
          </a:p>
          <a:p>
            <a:pPr indent="457200"/>
            <a:endParaRPr lang="zh-CN" altLang="en-US">
              <a:sym typeface="+mn-ea"/>
            </a:endParaRPr>
          </a:p>
          <a:p>
            <a:pPr indent="457200"/>
            <a:r>
              <a:rPr lang="zh-CN" altLang="en-US" b="1">
                <a:sym typeface="+mn-ea"/>
              </a:rPr>
              <a:t>皮肤镜图像</a:t>
            </a:r>
            <a:r>
              <a:rPr lang="zh-CN" altLang="en-US">
                <a:sym typeface="+mn-ea"/>
              </a:rPr>
              <a:t>：病变的局部特征</a:t>
            </a:r>
            <a:endParaRPr lang="zh-CN" altLang="en-US">
              <a:sym typeface="+mn-ea"/>
            </a:endParaRPr>
          </a:p>
          <a:p>
            <a:pPr indent="457200"/>
            <a:endParaRPr lang="zh-CN" altLang="en-US">
              <a:sym typeface="+mn-ea"/>
            </a:endParaRPr>
          </a:p>
          <a:p>
            <a:pPr indent="457200"/>
            <a:r>
              <a:rPr lang="zh-CN" altLang="en-US">
                <a:sym typeface="+mn-ea"/>
              </a:rPr>
              <a:t>皮肤镜是一种观察活体皮肤表面以下微细结构和色素的无创性显微图像分析技术。利用液体浸没和低入射角照明或交叉偏光照明获得皮肤镜图像，</a:t>
            </a:r>
            <a:r>
              <a:rPr lang="zh-CN" altLang="en-US">
                <a:sym typeface="+mn-ea"/>
              </a:rPr>
              <a:t>使接触区域半透明，可以观察到表皮下部、真皮乳头层和真皮深层等肉眼不可见的影像结构与特征。</a:t>
            </a:r>
            <a:endParaRPr lang="zh-CN" altLang="en-US">
              <a:sym typeface="+mn-ea"/>
            </a:endParaRPr>
          </a:p>
          <a:p>
            <a:pPr indent="457200"/>
            <a:endParaRPr lang="zh-CN" altLang="en-US">
              <a:sym typeface="+mn-ea"/>
            </a:endParaRPr>
          </a:p>
          <a:p>
            <a:pPr indent="457200"/>
            <a:r>
              <a:rPr lang="zh-CN" altLang="en-US" b="1">
                <a:sym typeface="+mn-ea"/>
              </a:rPr>
              <a:t>临床图像</a:t>
            </a:r>
            <a:r>
              <a:rPr lang="zh-CN" altLang="en-US">
                <a:sym typeface="+mn-ea"/>
              </a:rPr>
              <a:t>：病变整体特征的信息（</a:t>
            </a:r>
            <a:r>
              <a:rPr lang="zh-CN" altLang="en-US">
                <a:sym typeface="+mn-ea"/>
              </a:rPr>
              <a:t>比如几何形状和颜色）</a:t>
            </a:r>
            <a:endParaRPr lang="zh-CN" altLang="en-US">
              <a:sym typeface="+mn-ea"/>
            </a:endParaRPr>
          </a:p>
          <a:p>
            <a:pPr indent="457200"/>
            <a:endParaRPr lang="zh-CN" altLang="en-US">
              <a:sym typeface="+mn-ea"/>
            </a:endParaRPr>
          </a:p>
          <a:p>
            <a:endParaRPr lang="zh-CN" altLang="en-US"/>
          </a:p>
          <a:p>
            <a:endParaRPr lang="zh-CN" altLang="en-US"/>
          </a:p>
        </p:txBody>
      </p:sp>
      <p:pic>
        <p:nvPicPr>
          <p:cNvPr id="6" name="图片 5"/>
          <p:cNvPicPr>
            <a:picLocks noChangeAspect="1"/>
          </p:cNvPicPr>
          <p:nvPr>
            <p:custDataLst>
              <p:tags r:id="rId2"/>
            </p:custDataLst>
          </p:nvPr>
        </p:nvPicPr>
        <p:blipFill>
          <a:blip r:embed="rId3"/>
          <a:stretch>
            <a:fillRect/>
          </a:stretch>
        </p:blipFill>
        <p:spPr>
          <a:xfrm>
            <a:off x="6763385" y="789305"/>
            <a:ext cx="5428615" cy="575373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Introduction</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3" name="图片 2"/>
          <p:cNvPicPr>
            <a:picLocks noChangeAspect="1"/>
          </p:cNvPicPr>
          <p:nvPr>
            <p:custDataLst>
              <p:tags r:id="rId2"/>
            </p:custDataLst>
          </p:nvPr>
        </p:nvPicPr>
        <p:blipFill>
          <a:blip r:embed="rId3"/>
          <a:stretch>
            <a:fillRect/>
          </a:stretch>
        </p:blipFill>
        <p:spPr>
          <a:xfrm>
            <a:off x="0" y="775335"/>
            <a:ext cx="5769610" cy="5779135"/>
          </a:xfrm>
          <a:prstGeom prst="rect">
            <a:avLst/>
          </a:prstGeom>
        </p:spPr>
      </p:pic>
      <p:sp>
        <p:nvSpPr>
          <p:cNvPr id="5" name="文本框 4"/>
          <p:cNvSpPr txBox="1"/>
          <p:nvPr/>
        </p:nvSpPr>
        <p:spPr>
          <a:xfrm>
            <a:off x="5769610" y="789305"/>
            <a:ext cx="6422390" cy="5770245"/>
          </a:xfrm>
          <a:prstGeom prst="rect">
            <a:avLst/>
          </a:prstGeom>
          <a:noFill/>
        </p:spPr>
        <p:txBody>
          <a:bodyPr wrap="square" rtlCol="0" anchor="t">
            <a:noAutofit/>
          </a:bodyPr>
          <a:p>
            <a:r>
              <a:rPr lang="zh-CN" altLang="en-US"/>
              <a:t>图</a:t>
            </a:r>
            <a:r>
              <a:rPr lang="en-US" altLang="zh-CN"/>
              <a:t>(a)</a:t>
            </a:r>
            <a:r>
              <a:rPr lang="zh-CN" altLang="en-US"/>
              <a:t>：单模态</a:t>
            </a:r>
            <a:r>
              <a:rPr lang="zh-CN" altLang="en-US"/>
              <a:t>方法</a:t>
            </a:r>
            <a:endParaRPr lang="zh-CN" altLang="en-US"/>
          </a:p>
          <a:p>
            <a:endParaRPr lang="zh-CN" altLang="en-US"/>
          </a:p>
          <a:p>
            <a:r>
              <a:rPr lang="zh-CN" altLang="en-US">
                <a:sym typeface="+mn-ea"/>
              </a:rPr>
              <a:t>图</a:t>
            </a:r>
            <a:r>
              <a:rPr lang="en-US" altLang="zh-CN">
                <a:sym typeface="+mn-ea"/>
              </a:rPr>
              <a:t>(b)</a:t>
            </a:r>
            <a:r>
              <a:rPr lang="zh-CN" altLang="en-US">
                <a:sym typeface="+mn-ea"/>
              </a:rPr>
              <a:t>：之前</a:t>
            </a:r>
            <a:r>
              <a:rPr lang="zh-CN" altLang="en-US">
                <a:sym typeface="+mn-ea"/>
              </a:rPr>
              <a:t>的多模态方法</a:t>
            </a:r>
            <a:endParaRPr lang="zh-CN" altLang="en-US"/>
          </a:p>
          <a:p>
            <a:r>
              <a:rPr lang="zh-CN" altLang="en-US"/>
              <a:t>关键思想是从每个模态中学习</a:t>
            </a:r>
            <a:r>
              <a:rPr lang="zh-CN" altLang="en-US" b="1"/>
              <a:t>互补信息</a:t>
            </a:r>
            <a:r>
              <a:rPr lang="zh-CN" altLang="en-US"/>
              <a:t>，以提高分类性能。</a:t>
            </a:r>
            <a:endParaRPr lang="zh-CN" altLang="en-US"/>
          </a:p>
          <a:p>
            <a:pPr indent="457200"/>
            <a:r>
              <a:rPr lang="zh-CN" altLang="en-US">
                <a:sym typeface="+mn-ea"/>
              </a:rPr>
              <a:t>学习互补信息的一种典型方法是连接来自不同模态的特征向量。每个模态的特征向量提供了关于对象、事件或感兴趣的活动的不同方面的信息</a:t>
            </a:r>
            <a:endParaRPr lang="zh-CN" altLang="en-US">
              <a:sym typeface="+mn-ea"/>
            </a:endParaRPr>
          </a:p>
          <a:p>
            <a:pPr indent="457200"/>
            <a:endParaRPr lang="zh-CN" altLang="en-US"/>
          </a:p>
          <a:p>
            <a:r>
              <a:rPr lang="zh-CN" altLang="en-US" b="1"/>
              <a:t>忽略了两个模态间的相关信息</a:t>
            </a:r>
            <a:endParaRPr lang="zh-CN" altLang="en-US" b="1"/>
          </a:p>
          <a:p>
            <a:endParaRPr lang="zh-CN" altLang="en-US"/>
          </a:p>
          <a:p>
            <a:r>
              <a:rPr lang="zh-CN" altLang="en-US">
                <a:sym typeface="+mn-ea"/>
              </a:rPr>
              <a:t>图</a:t>
            </a:r>
            <a:r>
              <a:rPr lang="en-US" altLang="zh-CN">
                <a:sym typeface="+mn-ea"/>
              </a:rPr>
              <a:t>(c)</a:t>
            </a:r>
            <a:r>
              <a:rPr lang="zh-CN" altLang="en-US">
                <a:sym typeface="+mn-ea"/>
              </a:rPr>
              <a:t>：本文</a:t>
            </a:r>
            <a:r>
              <a:rPr lang="zh-CN" altLang="en-US">
                <a:sym typeface="+mn-ea"/>
              </a:rPr>
              <a:t>的多模态方法</a:t>
            </a:r>
            <a:endParaRPr lang="zh-CN" altLang="en-US"/>
          </a:p>
          <a:p>
            <a:endParaRPr lang="zh-CN" altLang="en-US">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90500"/>
            <a:ext cx="5435600" cy="527050"/>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Material</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 name="文本框 3"/>
          <p:cNvSpPr txBox="1"/>
          <p:nvPr/>
        </p:nvSpPr>
        <p:spPr>
          <a:xfrm>
            <a:off x="660400" y="803910"/>
            <a:ext cx="5935980" cy="4665980"/>
          </a:xfrm>
          <a:prstGeom prst="rect">
            <a:avLst/>
          </a:prstGeom>
          <a:noFill/>
        </p:spPr>
        <p:txBody>
          <a:bodyPr wrap="square" rtlCol="0">
            <a:noAutofit/>
          </a:bodyPr>
          <a:p>
            <a:r>
              <a:rPr lang="zh-CN" altLang="en-US"/>
              <a:t>两个分类</a:t>
            </a:r>
            <a:r>
              <a:rPr lang="zh-CN" altLang="en-US"/>
              <a:t>任务：</a:t>
            </a:r>
            <a:endParaRPr lang="zh-CN" altLang="en-US"/>
          </a:p>
          <a:p>
            <a:endParaRPr lang="zh-CN" altLang="en-US"/>
          </a:p>
          <a:p>
            <a:r>
              <a:rPr lang="zh-CN" altLang="en-US"/>
              <a:t>（</a:t>
            </a:r>
            <a:r>
              <a:rPr lang="en-US" altLang="zh-CN"/>
              <a:t>1</a:t>
            </a:r>
            <a:r>
              <a:rPr lang="zh-CN" altLang="en-US"/>
              <a:t>）</a:t>
            </a:r>
            <a:r>
              <a:rPr lang="zh-CN" altLang="en-US" b="1"/>
              <a:t>DIAGNOSIS (DIAG) classification</a:t>
            </a:r>
            <a:endParaRPr lang="zh-CN" altLang="en-US"/>
          </a:p>
          <a:p>
            <a:r>
              <a:rPr>
                <a:sym typeface="+mn-ea"/>
              </a:rPr>
              <a:t> basal cell carcinoma (BCC)</a:t>
            </a:r>
            <a:r>
              <a:rPr lang="zh-CN">
                <a:sym typeface="+mn-ea"/>
              </a:rPr>
              <a:t>、</a:t>
            </a:r>
            <a:r>
              <a:rPr>
                <a:sym typeface="+mn-ea"/>
              </a:rPr>
              <a:t>nevus (NEV)</a:t>
            </a:r>
            <a:r>
              <a:rPr lang="zh-CN">
                <a:sym typeface="+mn-ea"/>
              </a:rPr>
              <a:t>、</a:t>
            </a:r>
            <a:endParaRPr lang="zh-CN">
              <a:sym typeface="+mn-ea"/>
            </a:endParaRPr>
          </a:p>
          <a:p>
            <a:r>
              <a:rPr>
                <a:sym typeface="+mn-ea"/>
              </a:rPr>
              <a:t>melanoma (MEL)</a:t>
            </a:r>
            <a:r>
              <a:rPr lang="zh-CN">
                <a:sym typeface="+mn-ea"/>
              </a:rPr>
              <a:t>、</a:t>
            </a:r>
            <a:r>
              <a:rPr>
                <a:sym typeface="+mn-ea"/>
              </a:rPr>
              <a:t>miscellaneous (MISC)</a:t>
            </a:r>
            <a:r>
              <a:rPr lang="zh-CN">
                <a:sym typeface="+mn-ea"/>
              </a:rPr>
              <a:t>、</a:t>
            </a:r>
            <a:endParaRPr lang="zh-CN">
              <a:sym typeface="+mn-ea"/>
            </a:endParaRPr>
          </a:p>
          <a:p>
            <a:r>
              <a:rPr>
                <a:sym typeface="+mn-ea"/>
              </a:rPr>
              <a:t>seborrheic keratosis (SK)</a:t>
            </a:r>
            <a:endParaRPr>
              <a:sym typeface="+mn-ea"/>
            </a:endParaRPr>
          </a:p>
          <a:p>
            <a:endParaRPr>
              <a:sym typeface="+mn-ea"/>
            </a:endParaRPr>
          </a:p>
          <a:p>
            <a:r>
              <a:rPr lang="zh-CN" altLang="en-US"/>
              <a:t>（</a:t>
            </a:r>
            <a:r>
              <a:rPr lang="en-US" altLang="zh-CN"/>
              <a:t>2</a:t>
            </a:r>
            <a:r>
              <a:rPr lang="zh-CN" altLang="en-US"/>
              <a:t>）</a:t>
            </a:r>
            <a:r>
              <a:rPr lang="zh-CN" altLang="en-US" b="1"/>
              <a:t>7-point</a:t>
            </a:r>
            <a:r>
              <a:rPr lang="en-US" altLang="zh-CN" b="1"/>
              <a:t> </a:t>
            </a:r>
            <a:r>
              <a:rPr lang="zh-CN" altLang="en-US" b="1"/>
              <a:t>criteria classification</a:t>
            </a:r>
            <a:endParaRPr lang="zh-CN" altLang="en-US" b="1"/>
          </a:p>
          <a:p>
            <a:pPr indent="457200"/>
            <a:r>
              <a:rPr lang="zh-CN" altLang="en-US"/>
              <a:t>7个分类子任务：</a:t>
            </a:r>
            <a:endParaRPr lang="zh-CN" altLang="en-US"/>
          </a:p>
          <a:p>
            <a:pPr indent="457200"/>
            <a:r>
              <a:rPr lang="zh-CN" altLang="en-US"/>
              <a:t>①Pigment Network（PN）</a:t>
            </a:r>
            <a:endParaRPr lang="zh-CN" altLang="en-US"/>
          </a:p>
          <a:p>
            <a:pPr marL="0" lvl="4" indent="457200" algn="l">
              <a:buClrTx/>
              <a:buSzTx/>
              <a:buFontTx/>
            </a:pPr>
            <a:r>
              <a:rPr lang="zh-CN" altLang="en-US"/>
              <a:t>②Blue Whitish</a:t>
            </a:r>
            <a:r>
              <a:rPr lang="en-US" altLang="zh-CN"/>
              <a:t> </a:t>
            </a:r>
            <a:r>
              <a:rPr lang="zh-CN" altLang="en-US"/>
              <a:t>Veil（BWV）</a:t>
            </a:r>
            <a:endParaRPr lang="zh-CN" altLang="en-US"/>
          </a:p>
          <a:p>
            <a:pPr marL="0" lvl="4" indent="457200" algn="l">
              <a:buClrTx/>
              <a:buSzTx/>
              <a:buFontTx/>
            </a:pPr>
            <a:r>
              <a:rPr lang="zh-CN" altLang="en-US"/>
              <a:t>③Vascular Structures（VS）</a:t>
            </a:r>
            <a:endParaRPr lang="zh-CN" altLang="en-US"/>
          </a:p>
          <a:p>
            <a:pPr marL="0" lvl="4" indent="457200" algn="l">
              <a:buClrTx/>
              <a:buSzTx/>
              <a:buFontTx/>
            </a:pPr>
            <a:r>
              <a:rPr lang="zh-CN" altLang="en-US"/>
              <a:t>④Pigmentation（PIG）</a:t>
            </a:r>
            <a:endParaRPr lang="zh-CN" altLang="en-US"/>
          </a:p>
          <a:p>
            <a:pPr marL="0" lvl="4" indent="457200" algn="l">
              <a:buClrTx/>
              <a:buSzTx/>
              <a:buFontTx/>
            </a:pPr>
            <a:r>
              <a:rPr lang="zh-CN" altLang="en-US"/>
              <a:t>⑤Streaks（STR）</a:t>
            </a:r>
            <a:endParaRPr lang="zh-CN" altLang="en-US"/>
          </a:p>
          <a:p>
            <a:pPr marL="0" lvl="4" indent="457200" algn="l">
              <a:buClrTx/>
              <a:buSzTx/>
              <a:buFontTx/>
            </a:pPr>
            <a:r>
              <a:rPr lang="zh-CN" altLang="en-US"/>
              <a:t>⑥Dots and Globules（DaG）</a:t>
            </a:r>
            <a:endParaRPr lang="zh-CN" altLang="en-US"/>
          </a:p>
          <a:p>
            <a:pPr marL="0" lvl="4" indent="457200" algn="l">
              <a:buClrTx/>
              <a:buSzTx/>
              <a:buFontTx/>
            </a:pPr>
            <a:r>
              <a:rPr lang="zh-CN" altLang="en-US"/>
              <a:t>⑦Regression Structures（RS）</a:t>
            </a:r>
            <a:endParaRPr lang="zh-CN" altLang="en-US"/>
          </a:p>
          <a:p>
            <a:pPr marL="0" lvl="4" indent="457200" algn="l">
              <a:buClrTx/>
              <a:buSzTx/>
              <a:buFontTx/>
            </a:pPr>
            <a:endParaRPr lang="zh-CN" altLang="en-US"/>
          </a:p>
        </p:txBody>
      </p:sp>
      <p:pic>
        <p:nvPicPr>
          <p:cNvPr id="6" name="图片 5"/>
          <p:cNvPicPr>
            <a:picLocks noChangeAspect="1"/>
          </p:cNvPicPr>
          <p:nvPr>
            <p:custDataLst>
              <p:tags r:id="rId2"/>
            </p:custDataLst>
          </p:nvPr>
        </p:nvPicPr>
        <p:blipFill>
          <a:blip r:embed="rId3"/>
          <a:stretch>
            <a:fillRect/>
          </a:stretch>
        </p:blipFill>
        <p:spPr>
          <a:xfrm>
            <a:off x="6597015" y="768985"/>
            <a:ext cx="5583555" cy="580453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78435"/>
            <a:ext cx="5435600" cy="539115"/>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Method</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2" name="图片 1"/>
          <p:cNvPicPr>
            <a:picLocks noChangeAspect="1"/>
          </p:cNvPicPr>
          <p:nvPr>
            <p:custDataLst>
              <p:tags r:id="rId2"/>
            </p:custDataLst>
          </p:nvPr>
        </p:nvPicPr>
        <p:blipFill>
          <a:blip r:embed="rId3"/>
          <a:stretch>
            <a:fillRect/>
          </a:stretch>
        </p:blipFill>
        <p:spPr>
          <a:xfrm>
            <a:off x="34925" y="793750"/>
            <a:ext cx="9102725" cy="5756910"/>
          </a:xfrm>
          <a:prstGeom prst="rect">
            <a:avLst/>
          </a:prstGeom>
        </p:spPr>
      </p:pic>
      <p:pic>
        <p:nvPicPr>
          <p:cNvPr id="3" name="图片 2"/>
          <p:cNvPicPr>
            <a:picLocks noChangeAspect="1"/>
          </p:cNvPicPr>
          <p:nvPr>
            <p:custDataLst>
              <p:tags r:id="rId4"/>
            </p:custDataLst>
          </p:nvPr>
        </p:nvPicPr>
        <p:blipFill>
          <a:blip r:embed="rId5"/>
          <a:stretch>
            <a:fillRect/>
          </a:stretch>
        </p:blipFill>
        <p:spPr>
          <a:xfrm>
            <a:off x="9137650" y="803910"/>
            <a:ext cx="2799080" cy="443865"/>
          </a:xfrm>
          <a:prstGeom prst="rect">
            <a:avLst/>
          </a:prstGeom>
        </p:spPr>
      </p:pic>
      <p:pic>
        <p:nvPicPr>
          <p:cNvPr id="4" name="图片 3"/>
          <p:cNvPicPr>
            <a:picLocks noChangeAspect="1"/>
          </p:cNvPicPr>
          <p:nvPr>
            <p:custDataLst>
              <p:tags r:id="rId6"/>
            </p:custDataLst>
          </p:nvPr>
        </p:nvPicPr>
        <p:blipFill>
          <a:blip r:embed="rId7"/>
          <a:stretch>
            <a:fillRect/>
          </a:stretch>
        </p:blipFill>
        <p:spPr>
          <a:xfrm>
            <a:off x="9137650" y="1403985"/>
            <a:ext cx="1623060" cy="431165"/>
          </a:xfrm>
          <a:prstGeom prst="rect">
            <a:avLst/>
          </a:prstGeom>
        </p:spPr>
      </p:pic>
      <p:pic>
        <p:nvPicPr>
          <p:cNvPr id="5" name="图片 4"/>
          <p:cNvPicPr>
            <a:picLocks noChangeAspect="1"/>
          </p:cNvPicPr>
          <p:nvPr>
            <p:custDataLst>
              <p:tags r:id="rId8"/>
            </p:custDataLst>
          </p:nvPr>
        </p:nvPicPr>
        <p:blipFill>
          <a:blip r:embed="rId9"/>
          <a:stretch>
            <a:fillRect/>
          </a:stretch>
        </p:blipFill>
        <p:spPr>
          <a:xfrm>
            <a:off x="9137650" y="1991360"/>
            <a:ext cx="1473200" cy="412750"/>
          </a:xfrm>
          <a:prstGeom prst="rect">
            <a:avLst/>
          </a:prstGeom>
        </p:spPr>
      </p:pic>
      <p:pic>
        <p:nvPicPr>
          <p:cNvPr id="6" name="图片 5"/>
          <p:cNvPicPr>
            <a:picLocks noChangeAspect="1"/>
          </p:cNvPicPr>
          <p:nvPr>
            <p:custDataLst>
              <p:tags r:id="rId10"/>
            </p:custDataLst>
          </p:nvPr>
        </p:nvPicPr>
        <p:blipFill>
          <a:blip r:embed="rId11"/>
          <a:stretch>
            <a:fillRect/>
          </a:stretch>
        </p:blipFill>
        <p:spPr>
          <a:xfrm>
            <a:off x="9137650" y="2952750"/>
            <a:ext cx="2484755" cy="415290"/>
          </a:xfrm>
          <a:prstGeom prst="rect">
            <a:avLst/>
          </a:prstGeom>
        </p:spPr>
      </p:pic>
      <p:pic>
        <p:nvPicPr>
          <p:cNvPr id="7" name="图片 6"/>
          <p:cNvPicPr>
            <a:picLocks noChangeAspect="1"/>
          </p:cNvPicPr>
          <p:nvPr>
            <p:custDataLst>
              <p:tags r:id="rId12"/>
            </p:custDataLst>
          </p:nvPr>
        </p:nvPicPr>
        <p:blipFill>
          <a:blip r:embed="rId13"/>
          <a:stretch>
            <a:fillRect/>
          </a:stretch>
        </p:blipFill>
        <p:spPr>
          <a:xfrm>
            <a:off x="9137650" y="3871595"/>
            <a:ext cx="819150" cy="409575"/>
          </a:xfrm>
          <a:prstGeom prst="rect">
            <a:avLst/>
          </a:prstGeom>
        </p:spPr>
      </p:pic>
      <p:pic>
        <p:nvPicPr>
          <p:cNvPr id="8" name="图片 7"/>
          <p:cNvPicPr>
            <a:picLocks noChangeAspect="1"/>
          </p:cNvPicPr>
          <p:nvPr>
            <p:custDataLst>
              <p:tags r:id="rId14"/>
            </p:custDataLst>
          </p:nvPr>
        </p:nvPicPr>
        <p:blipFill>
          <a:blip r:embed="rId15"/>
          <a:stretch>
            <a:fillRect/>
          </a:stretch>
        </p:blipFill>
        <p:spPr>
          <a:xfrm>
            <a:off x="9137650" y="4281170"/>
            <a:ext cx="2701290" cy="32766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PP_MARK_KEY" val="1a849614-785c-4bfa-99eb-81d7ff5f2806"/>
  <p:tag name="COMMONDATA" val="eyJoZGlkIjoiNTExMTU4YzczMDgzOWVmNDk2Mjc0OTVlMjIzMDA3NzAifQ=="/>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自定义 100">
      <a:dk1>
        <a:sysClr val="windowText" lastClr="000000"/>
      </a:dk1>
      <a:lt1>
        <a:sysClr val="window" lastClr="FFFFFF"/>
      </a:lt1>
      <a:dk2>
        <a:srgbClr val="44546A"/>
      </a:dk2>
      <a:lt2>
        <a:srgbClr val="E7E6E6"/>
      </a:lt2>
      <a:accent1>
        <a:srgbClr val="591B89"/>
      </a:accent1>
      <a:accent2>
        <a:srgbClr val="EEB51A"/>
      </a:accent2>
      <a:accent3>
        <a:srgbClr val="591B89"/>
      </a:accent3>
      <a:accent4>
        <a:srgbClr val="EEB51A"/>
      </a:accent4>
      <a:accent5>
        <a:srgbClr val="591B89"/>
      </a:accent5>
      <a:accent6>
        <a:srgbClr val="EEB51A"/>
      </a:accent6>
      <a:hlink>
        <a:srgbClr val="591B89"/>
      </a:hlink>
      <a:folHlink>
        <a:srgbClr val="EEB51A"/>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3297</Words>
  <Application>WPS 演示</Application>
  <PresentationFormat>宽屏</PresentationFormat>
  <Paragraphs>258</Paragraphs>
  <Slides>20</Slides>
  <Notes>27</Notes>
  <HiddenSlides>0</HiddenSlides>
  <MMClips>0</MMClips>
  <ScaleCrop>false</ScaleCrop>
  <HeadingPairs>
    <vt:vector size="6" baseType="variant">
      <vt:variant>
        <vt:lpstr>已用的字体</vt:lpstr>
      </vt:variant>
      <vt:variant>
        <vt:i4>14</vt:i4>
      </vt:variant>
      <vt:variant>
        <vt:lpstr>主题</vt:lpstr>
      </vt:variant>
      <vt:variant>
        <vt:i4>3</vt:i4>
      </vt:variant>
      <vt:variant>
        <vt:lpstr>幻灯片标题</vt:lpstr>
      </vt:variant>
      <vt:variant>
        <vt:i4>20</vt:i4>
      </vt:variant>
    </vt:vector>
  </HeadingPairs>
  <TitlesOfParts>
    <vt:vector size="37" baseType="lpstr">
      <vt:lpstr>Arial</vt:lpstr>
      <vt:lpstr>宋体</vt:lpstr>
      <vt:lpstr>Wingdings</vt:lpstr>
      <vt:lpstr>Calibri</vt:lpstr>
      <vt:lpstr>等线</vt:lpstr>
      <vt:lpstr>微软雅黑</vt:lpstr>
      <vt:lpstr>Times New Roman</vt:lpstr>
      <vt:lpstr>Arial</vt:lpstr>
      <vt:lpstr>Arial Unicode MS</vt:lpstr>
      <vt:lpstr>等线 Light</vt:lpstr>
      <vt:lpstr>Calibri Light</vt:lpstr>
      <vt:lpstr>Cambria Math</vt:lpstr>
      <vt:lpstr>MS Mincho</vt:lpstr>
      <vt:lpstr>Segoe Print</vt:lpstr>
      <vt:lpstr>1_Office 主题​​</vt:lpstr>
      <vt:lpstr>2_Office 主题​​</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紫色沉稳简约毕业答辩毕业论文答辩PPT</dc:title>
  <dc:creator>lenovo</dc:creator>
  <cp:lastModifiedBy>子安先生</cp:lastModifiedBy>
  <cp:revision>65</cp:revision>
  <dcterms:created xsi:type="dcterms:W3CDTF">2019-03-09T08:01:00Z</dcterms:created>
  <dcterms:modified xsi:type="dcterms:W3CDTF">2023-09-21T13:06:01Z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2052-12.1.0.15374</vt:lpwstr>
  </property>
  <property fmtid="{D5CDD505-2E9C-101B-9397-08002B2CF9AE}" pid="3" name="ICV">
    <vt:lpwstr>6B26CCFB2DC747D6B5D9B25377C05DB2_12</vt:lpwstr>
  </property>
</Properties>
</file>